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77" r:id="rId7"/>
    <p:sldId id="261" r:id="rId8"/>
    <p:sldId id="287" r:id="rId9"/>
    <p:sldId id="262" r:id="rId10"/>
    <p:sldId id="263" r:id="rId11"/>
    <p:sldId id="265" r:id="rId12"/>
    <p:sldId id="267" r:id="rId13"/>
    <p:sldId id="268" r:id="rId14"/>
    <p:sldId id="269" r:id="rId15"/>
    <p:sldId id="270" r:id="rId16"/>
    <p:sldId id="271" r:id="rId17"/>
    <p:sldId id="272" r:id="rId18"/>
    <p:sldId id="273" r:id="rId19"/>
    <p:sldId id="274" r:id="rId20"/>
    <p:sldId id="275" r:id="rId21"/>
    <p:sldId id="282" r:id="rId22"/>
    <p:sldId id="276" r:id="rId23"/>
    <p:sldId id="284" r:id="rId24"/>
    <p:sldId id="278" r:id="rId25"/>
    <p:sldId id="281" r:id="rId26"/>
    <p:sldId id="280" r:id="rId27"/>
    <p:sldId id="286" r:id="rId28"/>
    <p:sldId id="279" r:id="rId29"/>
    <p:sldId id="285" r:id="rId30"/>
    <p:sldId id="288" r:id="rId31"/>
    <p:sldId id="283"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1FC361"/>
  </p:clrMru>
</p:presentationPr>
</file>

<file path=ppt/tableStyles.xml><?xml version="1.0" encoding="utf-8"?>
<a:tblStyleLst xmlns:a="http://schemas.openxmlformats.org/drawingml/2006/main" def="{5C22544A-7EE6-4342-B048-85BDC9FD1C3A}">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8" autoAdjust="0"/>
  </p:normalViewPr>
  <p:slideViewPr>
    <p:cSldViewPr>
      <p:cViewPr>
        <p:scale>
          <a:sx n="70" d="100"/>
          <a:sy n="70" d="100"/>
        </p:scale>
        <p:origin x="-1080" y="-108"/>
      </p:cViewPr>
      <p:guideLst>
        <p:guide orient="horz" pos="2160"/>
        <p:guide pos="2880"/>
      </p:guideLst>
    </p:cSldViewPr>
  </p:slideViewPr>
  <p:outlineViewPr>
    <p:cViewPr>
      <p:scale>
        <a:sx n="33" d="100"/>
        <a:sy n="33" d="100"/>
      </p:scale>
      <p:origin x="0" y="576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31/05/2009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7001">
              <a:srgbClr val="E6E6E6"/>
            </a:gs>
            <a:gs pos="32001">
              <a:srgbClr val="7D8496"/>
            </a:gs>
            <a:gs pos="47000">
              <a:srgbClr val="E6E6E6"/>
            </a:gs>
            <a:gs pos="85001">
              <a:srgbClr val="7D8496"/>
            </a:gs>
            <a:gs pos="100000">
              <a:srgbClr val="E6E6E6"/>
            </a:gs>
          </a:gsLst>
          <a:lin ang="138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31/05/2009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5.xml"/><Relationship Id="rId3" Type="http://schemas.openxmlformats.org/officeDocument/2006/relationships/slide" Target="slide7.xml"/><Relationship Id="rId7" Type="http://schemas.openxmlformats.org/officeDocument/2006/relationships/slide" Target="slide15.xml"/><Relationship Id="rId12" Type="http://schemas.openxmlformats.org/officeDocument/2006/relationships/slide" Target="slide31.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image" Target="../media/image1.jpeg"/><Relationship Id="rId5" Type="http://schemas.openxmlformats.org/officeDocument/2006/relationships/slide" Target="slide22.xml"/><Relationship Id="rId15" Type="http://schemas.openxmlformats.org/officeDocument/2006/relationships/image" Target="../media/image2.png"/><Relationship Id="rId10" Type="http://schemas.openxmlformats.org/officeDocument/2006/relationships/slide" Target="slide28.xml"/><Relationship Id="rId4" Type="http://schemas.openxmlformats.org/officeDocument/2006/relationships/slide" Target="slide11.xml"/><Relationship Id="rId9" Type="http://schemas.openxmlformats.org/officeDocument/2006/relationships/slide" Target="slide24.xml"/><Relationship Id="rId14" Type="http://schemas.openxmlformats.org/officeDocument/2006/relationships/slide" Target="slide26.xml"/></Relationships>
</file>

<file path=ppt/slides/_rels/slide10.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7.xml"/><Relationship Id="rId4" Type="http://schemas.openxmlformats.org/officeDocument/2006/relationships/slide" Target="slide14.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6.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slide" Target="slide27.xml"/></Relationships>
</file>

<file path=ppt/slides/_rels/slide2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mprentaluque.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6.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142852"/>
            <a:ext cx="8108309" cy="861774"/>
          </a:xfrm>
          <a:prstGeom prst="rect">
            <a:avLst/>
          </a:prstGeom>
          <a:noFill/>
          <a:effectLst>
            <a:outerShdw blurRad="50800" dist="38100" dir="8100000" algn="tr" rotWithShape="0">
              <a:prstClr val="black">
                <a:alpha val="40000"/>
              </a:prstClr>
            </a:outerShdw>
          </a:effectLst>
          <a:scene3d>
            <a:camera prst="orthographicFront">
              <a:rot lat="0" lon="0" rev="0"/>
            </a:camera>
            <a:lightRig rig="contrasting" dir="t">
              <a:rot lat="0" lon="0" rev="4500000"/>
            </a:lightRig>
          </a:scene3d>
          <a:sp3d extrusionH="76200">
            <a:extrusionClr>
              <a:schemeClr val="tx1"/>
            </a:extrusionClr>
          </a:sp3d>
        </p:spPr>
        <p:txBody>
          <a:bodyPr wrap="square" lIns="91440" tIns="45720" rIns="91440" bIns="45720">
            <a:spAutoFit/>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eorgia" pitchFamily="18" charset="0"/>
              </a:rPr>
              <a:t>IMPRENTA LUQUE S.L.</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9 Rectángulo redondeado">
            <a:hlinkClick r:id="rId2" action="ppaction://hlinksldjump"/>
          </p:cNvPr>
          <p:cNvSpPr/>
          <p:nvPr/>
        </p:nvSpPr>
        <p:spPr>
          <a:xfrm>
            <a:off x="642910"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Análisis descriptivo</a:t>
            </a:r>
            <a:endParaRPr lang="es-ES" sz="2400" dirty="0">
              <a:solidFill>
                <a:schemeClr val="tx1"/>
              </a:solidFill>
              <a:latin typeface="Agency FB" pitchFamily="34" charset="0"/>
            </a:endParaRPr>
          </a:p>
        </p:txBody>
      </p:sp>
      <p:sp>
        <p:nvSpPr>
          <p:cNvPr id="11" name="10 Rectángulo redondeado">
            <a:hlinkClick r:id="rId3" action="ppaction://hlinksldjump"/>
          </p:cNvPr>
          <p:cNvSpPr/>
          <p:nvPr/>
        </p:nvSpPr>
        <p:spPr>
          <a:xfrm>
            <a:off x="3357554"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Organigrama</a:t>
            </a:r>
            <a:endParaRPr lang="es-ES" sz="2400" dirty="0">
              <a:solidFill>
                <a:schemeClr val="tx1"/>
              </a:solidFill>
              <a:latin typeface="Agency FB" pitchFamily="34" charset="0"/>
            </a:endParaRPr>
          </a:p>
        </p:txBody>
      </p:sp>
      <p:sp>
        <p:nvSpPr>
          <p:cNvPr id="12" name="11 Rectángulo redondeado">
            <a:hlinkClick r:id="rId4" action="ppaction://hlinksldjump"/>
          </p:cNvPr>
          <p:cNvSpPr/>
          <p:nvPr/>
        </p:nvSpPr>
        <p:spPr>
          <a:xfrm>
            <a:off x="6072198"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Organigrafo</a:t>
            </a:r>
            <a:endParaRPr lang="es-ES" sz="2400" dirty="0">
              <a:solidFill>
                <a:schemeClr val="tx1"/>
              </a:solidFill>
              <a:latin typeface="Agency FB" pitchFamily="34" charset="0"/>
            </a:endParaRPr>
          </a:p>
        </p:txBody>
      </p:sp>
      <p:sp>
        <p:nvSpPr>
          <p:cNvPr id="13" name="12 Rectángulo redondeado">
            <a:hlinkClick r:id="rId5" action="ppaction://hlinksldjump"/>
          </p:cNvPr>
          <p:cNvSpPr/>
          <p:nvPr/>
        </p:nvSpPr>
        <p:spPr>
          <a:xfrm>
            <a:off x="642910"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Cultura</a:t>
            </a:r>
            <a:endParaRPr lang="es-ES" sz="2400" dirty="0">
              <a:solidFill>
                <a:schemeClr val="tx1"/>
              </a:solidFill>
              <a:latin typeface="Agency FB" pitchFamily="34" charset="0"/>
            </a:endParaRPr>
          </a:p>
        </p:txBody>
      </p:sp>
      <p:sp>
        <p:nvSpPr>
          <p:cNvPr id="14" name="13 Rectángulo redondeado">
            <a:hlinkClick r:id="rId6" action="ppaction://hlinksldjump"/>
          </p:cNvPr>
          <p:cNvSpPr/>
          <p:nvPr/>
        </p:nvSpPr>
        <p:spPr>
          <a:xfrm>
            <a:off x="642910" y="2571744"/>
            <a:ext cx="2500330" cy="1143008"/>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Diseño de Estructura a Nivel de Puestos</a:t>
            </a:r>
            <a:endParaRPr lang="es-ES" sz="2400" dirty="0">
              <a:solidFill>
                <a:schemeClr val="tx1"/>
              </a:solidFill>
              <a:latin typeface="Agency FB" pitchFamily="34" charset="0"/>
            </a:endParaRPr>
          </a:p>
        </p:txBody>
      </p:sp>
      <p:sp>
        <p:nvSpPr>
          <p:cNvPr id="15" name="14 Rectángulo redondeado">
            <a:hlinkClick r:id="rId7" action="ppaction://hlinksldjump"/>
          </p:cNvPr>
          <p:cNvSpPr/>
          <p:nvPr/>
        </p:nvSpPr>
        <p:spPr>
          <a:xfrm>
            <a:off x="642910" y="3929066"/>
            <a:ext cx="2500330" cy="121444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Mapa de Procesos: </a:t>
            </a:r>
            <a:r>
              <a:rPr lang="es-ES" sz="2000" b="1" dirty="0" smtClean="0">
                <a:solidFill>
                  <a:schemeClr val="tx1"/>
                </a:solidFill>
                <a:latin typeface="Agency FB" pitchFamily="34" charset="0"/>
                <a:cs typeface="Arial" pitchFamily="34" charset="0"/>
              </a:rPr>
              <a:t>Procesos Estratégicos, Claves y de Apoyo</a:t>
            </a:r>
            <a:endParaRPr lang="es-ES" sz="2000" dirty="0">
              <a:solidFill>
                <a:schemeClr val="tx1"/>
              </a:solidFill>
              <a:latin typeface="Agency FB" pitchFamily="34" charset="0"/>
            </a:endParaRPr>
          </a:p>
        </p:txBody>
      </p:sp>
      <p:sp>
        <p:nvSpPr>
          <p:cNvPr id="16" name="15 Rectángulo redondeado">
            <a:hlinkClick r:id="rId8" action="ppaction://hlinksldjump"/>
          </p:cNvPr>
          <p:cNvSpPr/>
          <p:nvPr/>
        </p:nvSpPr>
        <p:spPr>
          <a:xfrm>
            <a:off x="3357554"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Análisis del Entorno</a:t>
            </a:r>
            <a:endParaRPr lang="es-ES" sz="2400" dirty="0">
              <a:solidFill>
                <a:schemeClr val="tx1"/>
              </a:solidFill>
              <a:latin typeface="Agency FB" pitchFamily="34" charset="0"/>
            </a:endParaRPr>
          </a:p>
        </p:txBody>
      </p:sp>
      <p:sp>
        <p:nvSpPr>
          <p:cNvPr id="17" name="16 Rectángulo redondeado">
            <a:hlinkClick r:id="rId9" action="ppaction://hlinksldjump"/>
          </p:cNvPr>
          <p:cNvSpPr/>
          <p:nvPr/>
        </p:nvSpPr>
        <p:spPr>
          <a:xfrm>
            <a:off x="6072198"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Sistema Técnico</a:t>
            </a:r>
            <a:endParaRPr lang="es-ES" sz="2400" dirty="0">
              <a:solidFill>
                <a:schemeClr val="tx1"/>
              </a:solidFill>
              <a:latin typeface="Agency FB" pitchFamily="34" charset="0"/>
            </a:endParaRPr>
          </a:p>
        </p:txBody>
      </p:sp>
      <p:sp>
        <p:nvSpPr>
          <p:cNvPr id="18" name="17 Rectángulo redondeado">
            <a:hlinkClick r:id="rId10" action="ppaction://hlinksldjump"/>
          </p:cNvPr>
          <p:cNvSpPr/>
          <p:nvPr/>
        </p:nvSpPr>
        <p:spPr>
          <a:xfrm>
            <a:off x="642910" y="5357826"/>
            <a:ext cx="2500330"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Arquitectura Organizativa</a:t>
            </a:r>
            <a:endParaRPr lang="es-ES" sz="2400" dirty="0">
              <a:solidFill>
                <a:schemeClr val="tx1"/>
              </a:solidFill>
              <a:latin typeface="Agency FB" pitchFamily="34" charset="0"/>
            </a:endParaRPr>
          </a:p>
        </p:txBody>
      </p:sp>
      <p:pic>
        <p:nvPicPr>
          <p:cNvPr id="20" name="19 Imagen" descr="NAVE NUEVA 485.jpg"/>
          <p:cNvPicPr>
            <a:picLocks noChangeAspect="1"/>
          </p:cNvPicPr>
          <p:nvPr/>
        </p:nvPicPr>
        <p:blipFill>
          <a:blip r:embed="rId11"/>
          <a:stretch>
            <a:fillRect/>
          </a:stretch>
        </p:blipFill>
        <p:spPr>
          <a:xfrm>
            <a:off x="3214678" y="2428868"/>
            <a:ext cx="5500726" cy="3589759"/>
          </a:xfrm>
          <a:prstGeom prst="rect">
            <a:avLst/>
          </a:prstGeom>
        </p:spPr>
      </p:pic>
      <p:sp>
        <p:nvSpPr>
          <p:cNvPr id="21" name="20 CuadroTexto"/>
          <p:cNvSpPr txBox="1"/>
          <p:nvPr/>
        </p:nvSpPr>
        <p:spPr>
          <a:xfrm>
            <a:off x="3428992" y="6286520"/>
            <a:ext cx="3786214" cy="400110"/>
          </a:xfrm>
          <a:prstGeom prst="rect">
            <a:avLst/>
          </a:prstGeom>
          <a:noFill/>
        </p:spPr>
        <p:txBody>
          <a:bodyPr wrap="square" rtlCol="0">
            <a:spAutoFit/>
          </a:bodyPr>
          <a:lstStyle/>
          <a:p>
            <a:r>
              <a:rPr lang="es-ES" sz="2000" b="1" i="1" dirty="0" smtClean="0">
                <a:solidFill>
                  <a:schemeClr val="accent1">
                    <a:lumMod val="75000"/>
                  </a:schemeClr>
                </a:solidFill>
                <a:latin typeface="Algerian" pitchFamily="82" charset="0"/>
              </a:rPr>
              <a:t>ALBERTO ANGULO GUTIÉRREZ</a:t>
            </a:r>
            <a:endParaRPr lang="es-ES" sz="2000" b="1" i="1" dirty="0">
              <a:solidFill>
                <a:schemeClr val="accent1">
                  <a:lumMod val="75000"/>
                </a:schemeClr>
              </a:solidFill>
              <a:latin typeface="Algerian" pitchFamily="82" charset="0"/>
            </a:endParaRPr>
          </a:p>
        </p:txBody>
      </p:sp>
      <p:sp>
        <p:nvSpPr>
          <p:cNvPr id="23" name="22 CuadroTexto"/>
          <p:cNvSpPr txBox="1"/>
          <p:nvPr/>
        </p:nvSpPr>
        <p:spPr>
          <a:xfrm>
            <a:off x="285720" y="6286520"/>
            <a:ext cx="3071834" cy="646331"/>
          </a:xfrm>
          <a:prstGeom prst="rect">
            <a:avLst/>
          </a:prstGeom>
          <a:noFill/>
        </p:spPr>
        <p:txBody>
          <a:bodyPr wrap="square" rtlCol="0">
            <a:spAutoFit/>
          </a:bodyPr>
          <a:lstStyle/>
          <a:p>
            <a:pPr algn="ctr"/>
            <a:r>
              <a:rPr lang="es-ES" b="1" i="1" dirty="0" smtClean="0">
                <a:latin typeface="Agency FB" pitchFamily="34" charset="0"/>
              </a:rPr>
              <a:t>Organización y Administración de Empresas 2º L.A.D.E.</a:t>
            </a:r>
            <a:endParaRPr lang="es-ES" b="1" i="1" dirty="0">
              <a:latin typeface="Agency FB" pitchFamily="34" charset="0"/>
            </a:endParaRPr>
          </a:p>
        </p:txBody>
      </p:sp>
      <p:sp>
        <p:nvSpPr>
          <p:cNvPr id="19" name="18 Rectángulo redondeado">
            <a:hlinkClick r:id="rId12" action="ppaction://hlinksldjump"/>
          </p:cNvPr>
          <p:cNvSpPr/>
          <p:nvPr/>
        </p:nvSpPr>
        <p:spPr>
          <a:xfrm>
            <a:off x="7429520" y="6215082"/>
            <a:ext cx="1500198" cy="428604"/>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Bibliografía</a:t>
            </a:r>
            <a:endParaRPr lang="es-ES" sz="2400" dirty="0">
              <a:solidFill>
                <a:schemeClr val="tx1"/>
              </a:solidFill>
              <a:latin typeface="Agency FB" pitchFamily="34" charset="0"/>
            </a:endParaRPr>
          </a:p>
        </p:txBody>
      </p:sp>
      <p:sp>
        <p:nvSpPr>
          <p:cNvPr id="22" name="21 Rectángulo redondeado">
            <a:hlinkClick r:id="rId13" action="ppaction://hlinksldjump"/>
          </p:cNvPr>
          <p:cNvSpPr/>
          <p:nvPr/>
        </p:nvSpPr>
        <p:spPr>
          <a:xfrm>
            <a:off x="3357554" y="2500306"/>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Análisis Estrategia</a:t>
            </a:r>
            <a:endParaRPr lang="es-ES" sz="2400" dirty="0">
              <a:solidFill>
                <a:schemeClr val="tx1"/>
              </a:solidFill>
              <a:latin typeface="Agency FB" pitchFamily="34" charset="0"/>
            </a:endParaRPr>
          </a:p>
        </p:txBody>
      </p:sp>
      <p:sp>
        <p:nvSpPr>
          <p:cNvPr id="24" name="23 Rectángulo redondeado">
            <a:hlinkClick r:id="rId14" action="ppaction://hlinksldjump"/>
          </p:cNvPr>
          <p:cNvSpPr/>
          <p:nvPr/>
        </p:nvSpPr>
        <p:spPr>
          <a:xfrm>
            <a:off x="6072198" y="2500306"/>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200" b="1" dirty="0" smtClean="0">
                <a:solidFill>
                  <a:schemeClr val="tx1"/>
                </a:solidFill>
                <a:latin typeface="Agency FB" pitchFamily="34" charset="0"/>
                <a:cs typeface="Arial" pitchFamily="34" charset="0"/>
              </a:rPr>
              <a:t>Decisiones Estratégicas</a:t>
            </a:r>
            <a:endParaRPr lang="es-ES" sz="2200" dirty="0">
              <a:solidFill>
                <a:schemeClr val="tx1"/>
              </a:solidFill>
              <a:latin typeface="Agency FB" pitchFamily="34" charset="0"/>
            </a:endParaRPr>
          </a:p>
        </p:txBody>
      </p:sp>
      <p:pic>
        <p:nvPicPr>
          <p:cNvPr id="25" name="Picture 3" descr="C:\Documents and Settings\ANGULO\Escritorio\ETEA\Organización\Trabajo Organización\Logo.bmp"/>
          <p:cNvPicPr>
            <a:picLocks noChangeAspect="1" noChangeArrowheads="1"/>
          </p:cNvPicPr>
          <p:nvPr/>
        </p:nvPicPr>
        <p:blipFill>
          <a:blip r:embed="rId15"/>
          <a:srcRect/>
          <a:stretch>
            <a:fillRect/>
          </a:stretch>
        </p:blipFill>
        <p:spPr bwMode="auto">
          <a:xfrm>
            <a:off x="7539924" y="5214950"/>
            <a:ext cx="1180230" cy="8286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42900"/>
            <a:ext cx="9144000" cy="1143000"/>
          </a:xfrm>
        </p:spPr>
        <p:txBody>
          <a:bodyPr>
            <a:noAutofit/>
          </a:bodyPr>
          <a:lstStyle/>
          <a:p>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Descripción Puestos de Trabajo </a:t>
            </a:r>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III</a:t>
            </a:r>
            <a:endParaRPr lang="es-ES" sz="4200" dirty="0">
              <a:latin typeface="Times New Roman" pitchFamily="18" charset="0"/>
              <a:cs typeface="Times New Roman" pitchFamily="18" charset="0"/>
            </a:endParaRPr>
          </a:p>
        </p:txBody>
      </p:sp>
      <p:sp>
        <p:nvSpPr>
          <p:cNvPr id="3" name="2 Marcador de contenido"/>
          <p:cNvSpPr>
            <a:spLocks noGrp="1"/>
          </p:cNvSpPr>
          <p:nvPr>
            <p:ph idx="1"/>
          </p:nvPr>
        </p:nvSpPr>
        <p:spPr>
          <a:xfrm>
            <a:off x="428596" y="1214422"/>
            <a:ext cx="8229600" cy="4525963"/>
          </a:xfrm>
        </p:spPr>
        <p:txBody>
          <a:bodyPr>
            <a:normAutofit lnSpcReduction="10000"/>
          </a:bodyPr>
          <a:lstStyle/>
          <a:p>
            <a:r>
              <a:rPr lang="es-ES" sz="1800" b="1" dirty="0" smtClean="0">
                <a:latin typeface="Agency FB" pitchFamily="34" charset="0"/>
                <a:cs typeface="Times New Roman" pitchFamily="18" charset="0"/>
              </a:rPr>
              <a:t>Título del Puesto: </a:t>
            </a:r>
            <a:r>
              <a:rPr lang="es-ES" sz="1600" dirty="0" smtClean="0">
                <a:latin typeface="Bell MT" pitchFamily="18" charset="0"/>
                <a:cs typeface="Times New Roman" pitchFamily="18" charset="0"/>
              </a:rPr>
              <a:t>Jefe de Preimpresión</a:t>
            </a:r>
          </a:p>
          <a:p>
            <a:r>
              <a:rPr lang="es-ES" sz="1800" b="1" dirty="0" smtClean="0">
                <a:latin typeface="Agency FB" pitchFamily="34" charset="0"/>
                <a:cs typeface="Times New Roman" pitchFamily="18" charset="0"/>
              </a:rPr>
              <a:t>Responsabilidad ante: </a:t>
            </a:r>
            <a:r>
              <a:rPr lang="es-ES" sz="1600" dirty="0" smtClean="0">
                <a:latin typeface="Bell MT" pitchFamily="18" charset="0"/>
                <a:cs typeface="Times New Roman" pitchFamily="18" charset="0"/>
              </a:rPr>
              <a:t>Depende directamente del Jefe de Taller.</a:t>
            </a:r>
          </a:p>
          <a:p>
            <a:r>
              <a:rPr lang="es-ES" sz="1800" b="1" dirty="0" smtClean="0">
                <a:latin typeface="Agency FB" pitchFamily="34" charset="0"/>
                <a:cs typeface="Times New Roman" pitchFamily="18" charset="0"/>
              </a:rPr>
              <a:t>Unidades directamente subordinadas: </a:t>
            </a:r>
            <a:r>
              <a:rPr lang="es-ES" sz="1600" dirty="0" smtClean="0">
                <a:latin typeface="Bell MT" pitchFamily="18" charset="0"/>
                <a:cs typeface="Times New Roman" pitchFamily="18" charset="0"/>
              </a:rPr>
              <a:t>Operarios de Preimpresión y Operarios de Montaje de Preimpresión.</a:t>
            </a:r>
          </a:p>
          <a:p>
            <a:r>
              <a:rPr lang="es-ES" sz="1800" b="1" dirty="0" smtClean="0">
                <a:latin typeface="Agency FB" pitchFamily="34" charset="0"/>
                <a:cs typeface="Times New Roman" pitchFamily="18" charset="0"/>
              </a:rPr>
              <a:t>Función Básica: </a:t>
            </a:r>
            <a:r>
              <a:rPr lang="es-ES" sz="1600" dirty="0" smtClean="0">
                <a:latin typeface="Bell MT" pitchFamily="18" charset="0"/>
                <a:cs typeface="Times New Roman" pitchFamily="18" charset="0"/>
              </a:rPr>
              <a:t>Impulsar el método de trabajo en batería consiguiendo trabajos “anidados” de forma que se puedan imprimir en cascada.</a:t>
            </a:r>
          </a:p>
          <a:p>
            <a:r>
              <a:rPr lang="es-ES" sz="1800" b="1" dirty="0" smtClean="0">
                <a:latin typeface="Agency FB" pitchFamily="34" charset="0"/>
                <a:cs typeface="Times New Roman" pitchFamily="18" charset="0"/>
              </a:rPr>
              <a:t>Funciones Específicas:</a:t>
            </a:r>
          </a:p>
          <a:p>
            <a:pPr lvl="1"/>
            <a:r>
              <a:rPr lang="es-ES" sz="1600" dirty="0" smtClean="0">
                <a:latin typeface="Bell MT" pitchFamily="18" charset="0"/>
                <a:cs typeface="Times New Roman" pitchFamily="18" charset="0"/>
              </a:rPr>
              <a:t>Distribución de los diseños recibidos entre los miembros del departamento.</a:t>
            </a:r>
          </a:p>
          <a:p>
            <a:pPr lvl="1"/>
            <a:r>
              <a:rPr lang="es-ES" sz="1600" dirty="0" smtClean="0">
                <a:latin typeface="Bell MT" pitchFamily="18" charset="0"/>
                <a:cs typeface="Times New Roman" pitchFamily="18" charset="0"/>
              </a:rPr>
              <a:t>Asesoramiento para producir ficheros del menor tamaño posible.</a:t>
            </a:r>
          </a:p>
          <a:p>
            <a:pPr lvl="1"/>
            <a:r>
              <a:rPr lang="es-ES" sz="1600" dirty="0" smtClean="0">
                <a:latin typeface="Bell MT" pitchFamily="18" charset="0"/>
                <a:cs typeface="Times New Roman" pitchFamily="18" charset="0"/>
              </a:rPr>
              <a:t>Intentar establecer un lenguaje común con los diseñadores de los clientes.</a:t>
            </a:r>
          </a:p>
          <a:p>
            <a:pPr marL="0" lvl="1" indent="355600">
              <a:buNone/>
            </a:pPr>
            <a:r>
              <a:rPr lang="es-ES" sz="1800" b="1" dirty="0" smtClean="0">
                <a:latin typeface="Agency FB" pitchFamily="34" charset="0"/>
                <a:cs typeface="Times New Roman" pitchFamily="18" charset="0"/>
              </a:rPr>
              <a:t>Responsabilidades: </a:t>
            </a:r>
            <a:r>
              <a:rPr lang="es-ES" sz="1600" dirty="0" smtClean="0">
                <a:latin typeface="Bell MT" pitchFamily="18" charset="0"/>
                <a:cs typeface="Times New Roman" pitchFamily="18" charset="0"/>
              </a:rPr>
              <a:t>CUMPLIR LOS TIEMPOS ESTABLECIDOS</a:t>
            </a:r>
          </a:p>
          <a:p>
            <a:pPr marL="0" lvl="1" indent="355600">
              <a:buNone/>
            </a:pPr>
            <a:r>
              <a:rPr lang="es-ES" sz="1800" b="1" dirty="0" smtClean="0">
                <a:latin typeface="Agency FB" pitchFamily="34" charset="0"/>
                <a:cs typeface="Times New Roman" pitchFamily="18" charset="0"/>
              </a:rPr>
              <a:t>Relaciones:</a:t>
            </a:r>
          </a:p>
          <a:p>
            <a:pPr marL="450850" lvl="1" indent="273050"/>
            <a:r>
              <a:rPr lang="es-ES" sz="1600" dirty="0" smtClean="0">
                <a:latin typeface="Bell MT" pitchFamily="18" charset="0"/>
                <a:cs typeface="Times New Roman" pitchFamily="18" charset="0"/>
              </a:rPr>
              <a:t>Internas: Se relaciona con el Jefe de Taller, con el Jefe de Producción , y con el personal operativo de Preimpresión y de Montaje de Preimpresión.</a:t>
            </a:r>
          </a:p>
          <a:p>
            <a:pPr marL="450850" lvl="1" indent="273050"/>
            <a:r>
              <a:rPr lang="es-ES" sz="1600" dirty="0" smtClean="0">
                <a:latin typeface="Bell MT" pitchFamily="18" charset="0"/>
                <a:cs typeface="Times New Roman" pitchFamily="18" charset="0"/>
              </a:rPr>
              <a:t>Externas: Se relaciona con los diseñadores de los clientes o con los clientes directamente.</a:t>
            </a:r>
          </a:p>
          <a:p>
            <a:endParaRPr lang="es-ES" dirty="0"/>
          </a:p>
        </p:txBody>
      </p:sp>
      <p:sp>
        <p:nvSpPr>
          <p:cNvPr id="4" name="3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Inicio">
            <a:hlinkClick r:id="" action="ppaction://hlinkshowjump?jump=firstslide" highlightClick="1"/>
          </p:cNvPr>
          <p:cNvSpPr/>
          <p:nvPr/>
        </p:nvSpPr>
        <p:spPr>
          <a:xfrm>
            <a:off x="7786710" y="6215082"/>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82" y="4286256"/>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Gerencia</a:t>
            </a:r>
            <a:endParaRPr lang="es-ES" dirty="0"/>
          </a:p>
        </p:txBody>
      </p:sp>
      <p:sp>
        <p:nvSpPr>
          <p:cNvPr id="3" name="2 Rectángulo">
            <a:hlinkClick r:id="rId2" action="ppaction://hlinksldjump"/>
          </p:cNvPr>
          <p:cNvSpPr/>
          <p:nvPr/>
        </p:nvSpPr>
        <p:spPr>
          <a:xfrm>
            <a:off x="2928926" y="2786058"/>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5" name="4 Rectángulo">
            <a:hlinkClick r:id="rId3" action="ppaction://hlinksldjump"/>
          </p:cNvPr>
          <p:cNvSpPr/>
          <p:nvPr/>
        </p:nvSpPr>
        <p:spPr>
          <a:xfrm>
            <a:off x="2928926" y="4286256"/>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sp>
        <p:nvSpPr>
          <p:cNvPr id="6" name="5 Rectángulo">
            <a:hlinkClick r:id="rId4" action="ppaction://hlinksldjump"/>
          </p:cNvPr>
          <p:cNvSpPr/>
          <p:nvPr/>
        </p:nvSpPr>
        <p:spPr>
          <a:xfrm>
            <a:off x="6643702" y="4286256"/>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Taller</a:t>
            </a:r>
            <a:endParaRPr lang="es-ES" dirty="0"/>
          </a:p>
        </p:txBody>
      </p:sp>
      <p:cxnSp>
        <p:nvCxnSpPr>
          <p:cNvPr id="9" name="8 Conector recto de flecha"/>
          <p:cNvCxnSpPr>
            <a:stCxn id="3" idx="2"/>
            <a:endCxn id="5" idx="0"/>
          </p:cNvCxnSpPr>
          <p:nvPr/>
        </p:nvCxnSpPr>
        <p:spPr>
          <a:xfrm rot="5400000">
            <a:off x="3250397" y="3821909"/>
            <a:ext cx="928694"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5" idx="3"/>
            <a:endCxn id="6" idx="1"/>
          </p:cNvCxnSpPr>
          <p:nvPr/>
        </p:nvCxnSpPr>
        <p:spPr>
          <a:xfrm>
            <a:off x="4500562" y="4572008"/>
            <a:ext cx="2143140"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 name="12 Rectángulo"/>
          <p:cNvSpPr/>
          <p:nvPr/>
        </p:nvSpPr>
        <p:spPr>
          <a:xfrm>
            <a:off x="3143240" y="1214422"/>
            <a:ext cx="1143008"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14" name="13 Rectángulo"/>
          <p:cNvSpPr/>
          <p:nvPr/>
        </p:nvSpPr>
        <p:spPr>
          <a:xfrm>
            <a:off x="4857752" y="5857892"/>
            <a:ext cx="1571636"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cxnSp>
        <p:nvCxnSpPr>
          <p:cNvPr id="18" name="17 Conector recto de flecha"/>
          <p:cNvCxnSpPr>
            <a:stCxn id="3" idx="0"/>
            <a:endCxn id="13" idx="2"/>
          </p:cNvCxnSpPr>
          <p:nvPr/>
        </p:nvCxnSpPr>
        <p:spPr>
          <a:xfrm rot="5400000" flipH="1" flipV="1">
            <a:off x="3214678" y="2285992"/>
            <a:ext cx="1000132" cy="1588"/>
          </a:xfrm>
          <a:prstGeom prst="straightConnector1">
            <a:avLst/>
          </a:prstGeom>
          <a:ln w="31750">
            <a:prstDash val="dash"/>
            <a:headEnd type="arrow"/>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5" idx="1"/>
            <a:endCxn id="2" idx="3"/>
          </p:cNvCxnSpPr>
          <p:nvPr/>
        </p:nvCxnSpPr>
        <p:spPr>
          <a:xfrm rot="10800000">
            <a:off x="1785918" y="4572008"/>
            <a:ext cx="1143008"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14" idx="3"/>
            <a:endCxn id="6" idx="2"/>
          </p:cNvCxnSpPr>
          <p:nvPr/>
        </p:nvCxnSpPr>
        <p:spPr>
          <a:xfrm flipV="1">
            <a:off x="6429388" y="4857760"/>
            <a:ext cx="1000132" cy="1285884"/>
          </a:xfrm>
          <a:prstGeom prst="straightConnector1">
            <a:avLst/>
          </a:prstGeom>
          <a:ln w="31750">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6" idx="0"/>
            <a:endCxn id="13" idx="3"/>
          </p:cNvCxnSpPr>
          <p:nvPr/>
        </p:nvCxnSpPr>
        <p:spPr>
          <a:xfrm rot="16200000" flipV="1">
            <a:off x="4464843" y="1321579"/>
            <a:ext cx="2786082" cy="3143272"/>
          </a:xfrm>
          <a:prstGeom prst="straightConnector1">
            <a:avLst/>
          </a:prstGeom>
          <a:ln w="31750">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5" idx="2"/>
            <a:endCxn id="14" idx="1"/>
          </p:cNvCxnSpPr>
          <p:nvPr/>
        </p:nvCxnSpPr>
        <p:spPr>
          <a:xfrm rot="16200000" flipH="1">
            <a:off x="3643306" y="4929198"/>
            <a:ext cx="1285884" cy="114300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285720" y="0"/>
            <a:ext cx="8501122" cy="861774"/>
          </a:xfrm>
          <a:prstGeom prst="rect">
            <a:avLst/>
          </a:prstGeom>
          <a:noFill/>
        </p:spPr>
        <p:txBody>
          <a:bodyPr wrap="square" rtlCol="0">
            <a:spAutoFit/>
          </a:bodyPr>
          <a:lstStyle/>
          <a:p>
            <a:pPr algn="ctr"/>
            <a:r>
              <a:rPr lang="es-ES" sz="5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Organigrafo</a:t>
            </a:r>
            <a:endParaRPr lang="es-ES" sz="5000" b="1" dirty="0">
              <a:latin typeface="Georgia" pitchFamily="18" charset="0"/>
            </a:endParaRPr>
          </a:p>
        </p:txBody>
      </p:sp>
      <p:sp>
        <p:nvSpPr>
          <p:cNvPr id="17" name="16 Botón de acción: Inicio">
            <a:hlinkClick r:id="" action="ppaction://hlinkshowjump?jump=firstslide" highlightClick="1"/>
          </p:cNvPr>
          <p:cNvSpPr/>
          <p:nvPr/>
        </p:nvSpPr>
        <p:spPr>
          <a:xfrm>
            <a:off x="7786710" y="6215082"/>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714876" y="3643314"/>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4" name="3 Rectángulo"/>
          <p:cNvSpPr/>
          <p:nvPr/>
        </p:nvSpPr>
        <p:spPr>
          <a:xfrm>
            <a:off x="4714876" y="5572140"/>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cxnSp>
        <p:nvCxnSpPr>
          <p:cNvPr id="6" name="5 Conector recto de flecha"/>
          <p:cNvCxnSpPr>
            <a:stCxn id="3" idx="2"/>
            <a:endCxn id="4" idx="0"/>
          </p:cNvCxnSpPr>
          <p:nvPr/>
        </p:nvCxnSpPr>
        <p:spPr>
          <a:xfrm rot="5400000">
            <a:off x="4822033" y="4893479"/>
            <a:ext cx="1357322"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4929190" y="1357298"/>
            <a:ext cx="1143008"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9" name="8 Rectángulo"/>
          <p:cNvSpPr/>
          <p:nvPr/>
        </p:nvSpPr>
        <p:spPr>
          <a:xfrm>
            <a:off x="428596" y="2500306"/>
            <a:ext cx="1214446" cy="857256"/>
          </a:xfrm>
          <a:prstGeom prst="rect">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Atención al Cliente</a:t>
            </a:r>
            <a:endParaRPr lang="es-ES" dirty="0"/>
          </a:p>
        </p:txBody>
      </p:sp>
      <p:cxnSp>
        <p:nvCxnSpPr>
          <p:cNvPr id="10" name="9 Conector recto de flecha"/>
          <p:cNvCxnSpPr>
            <a:stCxn id="8" idx="2"/>
            <a:endCxn id="9" idx="3"/>
          </p:cNvCxnSpPr>
          <p:nvPr/>
        </p:nvCxnSpPr>
        <p:spPr>
          <a:xfrm rot="5400000">
            <a:off x="3071802" y="500042"/>
            <a:ext cx="1000132" cy="3857652"/>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9" idx="3"/>
            <a:endCxn id="3" idx="0"/>
          </p:cNvCxnSpPr>
          <p:nvPr/>
        </p:nvCxnSpPr>
        <p:spPr>
          <a:xfrm>
            <a:off x="1643042" y="2928934"/>
            <a:ext cx="3857652" cy="714380"/>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3" idx="0"/>
            <a:endCxn id="8" idx="2"/>
          </p:cNvCxnSpPr>
          <p:nvPr/>
        </p:nvCxnSpPr>
        <p:spPr>
          <a:xfrm rot="5400000" flipH="1" flipV="1">
            <a:off x="4643438" y="2786058"/>
            <a:ext cx="1714512" cy="1588"/>
          </a:xfrm>
          <a:prstGeom prst="straightConnector1">
            <a:avLst/>
          </a:prstGeom>
          <a:ln w="31750">
            <a:prstDash val="dash"/>
            <a:headEnd type="arrow"/>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5" name="14 Llamada rectangular redondeada"/>
          <p:cNvSpPr/>
          <p:nvPr/>
        </p:nvSpPr>
        <p:spPr>
          <a:xfrm>
            <a:off x="6000760" y="2285992"/>
            <a:ext cx="2214578" cy="500066"/>
          </a:xfrm>
          <a:prstGeom prst="wedgeRoundRectCallout">
            <a:avLst>
              <a:gd name="adj1" fmla="val -69796"/>
              <a:gd name="adj2" fmla="val 97979"/>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Ventas a través de sus comerciales capta clientes</a:t>
            </a:r>
            <a:endParaRPr lang="es-ES" sz="1200" dirty="0">
              <a:solidFill>
                <a:srgbClr val="002060"/>
              </a:solidFill>
              <a:latin typeface="Times New Roman" pitchFamily="18" charset="0"/>
              <a:cs typeface="Times New Roman" pitchFamily="18" charset="0"/>
            </a:endParaRPr>
          </a:p>
        </p:txBody>
      </p:sp>
      <p:sp>
        <p:nvSpPr>
          <p:cNvPr id="16" name="15 Llamada rectangular redondeada"/>
          <p:cNvSpPr/>
          <p:nvPr/>
        </p:nvSpPr>
        <p:spPr>
          <a:xfrm>
            <a:off x="1643042" y="1500174"/>
            <a:ext cx="1785950" cy="428628"/>
          </a:xfrm>
          <a:prstGeom prst="wedgeRoundRectCallout">
            <a:avLst>
              <a:gd name="adj1" fmla="val 42575"/>
              <a:gd name="adj2" fmla="val 165027"/>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cliente se pone en contacto con la empresa</a:t>
            </a:r>
            <a:endParaRPr lang="es-ES" sz="1200" dirty="0">
              <a:solidFill>
                <a:srgbClr val="002060"/>
              </a:solidFill>
              <a:latin typeface="Times New Roman" pitchFamily="18" charset="0"/>
              <a:cs typeface="Times New Roman" pitchFamily="18" charset="0"/>
            </a:endParaRPr>
          </a:p>
        </p:txBody>
      </p:sp>
      <p:sp>
        <p:nvSpPr>
          <p:cNvPr id="17" name="16 Llamada rectangular redondeada"/>
          <p:cNvSpPr/>
          <p:nvPr/>
        </p:nvSpPr>
        <p:spPr>
          <a:xfrm>
            <a:off x="2214546" y="4071942"/>
            <a:ext cx="1428760" cy="785818"/>
          </a:xfrm>
          <a:prstGeom prst="wedgeRoundRectCallout">
            <a:avLst>
              <a:gd name="adj1" fmla="val 76936"/>
              <a:gd name="adj2" fmla="val -119339"/>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Atención al cliente pone en contacto al cliente con el Dpto. de Ventas</a:t>
            </a:r>
            <a:endParaRPr lang="es-ES" sz="1200" dirty="0">
              <a:solidFill>
                <a:srgbClr val="002060"/>
              </a:solidFill>
              <a:latin typeface="Times New Roman" pitchFamily="18" charset="0"/>
              <a:cs typeface="Times New Roman" pitchFamily="18" charset="0"/>
            </a:endParaRPr>
          </a:p>
        </p:txBody>
      </p:sp>
      <p:sp>
        <p:nvSpPr>
          <p:cNvPr id="18" name="17 Llamada rectangular redondeada"/>
          <p:cNvSpPr/>
          <p:nvPr/>
        </p:nvSpPr>
        <p:spPr>
          <a:xfrm>
            <a:off x="6572264" y="4643446"/>
            <a:ext cx="1714512" cy="857256"/>
          </a:xfrm>
          <a:prstGeom prst="wedgeRoundRectCallout">
            <a:avLst>
              <a:gd name="adj1" fmla="val -114670"/>
              <a:gd name="adj2" fmla="val -49671"/>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Ventas comunica  el pedido con sus condiciones al Dpto. de Producción</a:t>
            </a:r>
            <a:endParaRPr lang="es-ES" sz="1200" dirty="0">
              <a:solidFill>
                <a:srgbClr val="002060"/>
              </a:solidFill>
              <a:latin typeface="Times New Roman" pitchFamily="18" charset="0"/>
              <a:cs typeface="Times New Roman" pitchFamily="18" charset="0"/>
            </a:endParaRPr>
          </a:p>
        </p:txBody>
      </p:sp>
      <p:sp>
        <p:nvSpPr>
          <p:cNvPr id="29" name="28 CuadroTexto"/>
          <p:cNvSpPr txBox="1"/>
          <p:nvPr/>
        </p:nvSpPr>
        <p:spPr>
          <a:xfrm>
            <a:off x="1357290" y="500042"/>
            <a:ext cx="6572296" cy="553998"/>
          </a:xfrm>
          <a:prstGeom prst="rect">
            <a:avLst/>
          </a:prstGeom>
          <a:noFill/>
        </p:spPr>
        <p:txBody>
          <a:bodyPr wrap="square" rtlCol="0">
            <a:spAutoFit/>
          </a:bodyPr>
          <a:lstStyle/>
          <a:p>
            <a:pPr algn="ctr"/>
            <a:r>
              <a:rPr lang="es-ES" sz="3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Detalle Departamento de ventas</a:t>
            </a:r>
            <a:endParaRPr lang="es-ES" sz="3000" b="1" dirty="0">
              <a:latin typeface="Georgia" pitchFamily="18" charset="0"/>
            </a:endParaRPr>
          </a:p>
        </p:txBody>
      </p:sp>
      <p:sp>
        <p:nvSpPr>
          <p:cNvPr id="19" name="18 Botón de acción: Volver">
            <a:hlinkClick r:id="rId2" action="ppaction://hlinksldjump" highlightClick="1"/>
          </p:cNvPr>
          <p:cNvSpPr/>
          <p:nvPr/>
        </p:nvSpPr>
        <p:spPr>
          <a:xfrm>
            <a:off x="7572396" y="5929330"/>
            <a:ext cx="928694"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Botón de acción: Inicio">
            <a:hlinkClick r:id="" action="ppaction://hlinkshowjump?jump=firstslide" highlightClick="1"/>
          </p:cNvPr>
          <p:cNvSpPr/>
          <p:nvPr/>
        </p:nvSpPr>
        <p:spPr>
          <a:xfrm>
            <a:off x="7572396" y="6286520"/>
            <a:ext cx="928694"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1000"/>
                                        <p:tgtEl>
                                          <p:spTgt spid="17"/>
                                        </p:tgtEl>
                                      </p:cBhvr>
                                    </p:animEffect>
                                  </p:childTnLst>
                                </p:cTn>
                              </p:par>
                            </p:childTnLst>
                          </p:cTn>
                        </p:par>
                      </p:childTnLst>
                    </p:cTn>
                  </p:par>
                </p:childTnLst>
              </p:cTn>
              <p:nextCondLst>
                <p:cond evt="onClick" delay="0">
                  <p:tgtEl>
                    <p:spTgt spid="9"/>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randombar(horizontal)">
                                      <p:cBhvr>
                                        <p:cTn id="13" dur="1000"/>
                                        <p:tgtEl>
                                          <p:spTgt spid="16"/>
                                        </p:tgtEl>
                                      </p:cBhvr>
                                    </p:animEffect>
                                  </p:childTnLst>
                                </p:cTn>
                              </p:par>
                            </p:childTnLst>
                          </p:cTn>
                        </p:par>
                      </p:childTnLst>
                    </p:cTn>
                  </p:par>
                </p:childTnLst>
              </p:cTn>
              <p:nextCondLst>
                <p:cond evt="onClick" delay="0">
                  <p:tgtEl>
                    <p:spTgt spid="8"/>
                  </p:tgtEl>
                </p:cond>
              </p:nextCondLst>
            </p:seq>
            <p:seq concurrent="1" nextAc="seek">
              <p:cTn id="14" restart="whenNotActive" fill="hold" evtFilter="cancelBubble" nodeType="interactiveSeq">
                <p:stCondLst>
                  <p:cond evt="onClick" delay="0">
                    <p:tgtEl>
                      <p:spTgt spid="3"/>
                    </p:tgtEl>
                  </p:cond>
                </p:stCondLst>
                <p:endSync evt="end" delay="0">
                  <p:rtn val="all"/>
                </p:endSync>
                <p:childTnLst>
                  <p:par>
                    <p:cTn id="15" fill="hold">
                      <p:stCondLst>
                        <p:cond delay="0"/>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randombar(horizontal)">
                                      <p:cBhvr>
                                        <p:cTn id="19" dur="1000"/>
                                        <p:tgtEl>
                                          <p:spTgt spid="15"/>
                                        </p:tgtEl>
                                      </p:cBhvr>
                                    </p:animEffect>
                                  </p:childTnLst>
                                </p:cTn>
                              </p:par>
                            </p:childTnLst>
                          </p:cTn>
                        </p:par>
                      </p:childTnLst>
                    </p:cTn>
                  </p:par>
                </p:childTnLst>
              </p:cTn>
              <p:nextCondLst>
                <p:cond evt="onClick" delay="0">
                  <p:tgtEl>
                    <p:spTgt spid="3"/>
                  </p:tgtEl>
                </p:cond>
              </p:nextCondLst>
            </p:seq>
            <p:seq concurrent="1" nextAc="seek">
              <p:cTn id="20" restart="whenNotActive" fill="hold" evtFilter="cancelBubble" nodeType="interactiveSeq">
                <p:stCondLst>
                  <p:cond evt="onClick" delay="0">
                    <p:tgtEl>
                      <p:spTgt spid="4"/>
                    </p:tgtEl>
                  </p:cond>
                </p:stCondLst>
                <p:endSync evt="end" delay="0">
                  <p:rtn val="all"/>
                </p:endSync>
                <p:childTnLst>
                  <p:par>
                    <p:cTn id="21" fill="hold">
                      <p:stCondLst>
                        <p:cond delay="0"/>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1000"/>
                                        <p:tgtEl>
                                          <p:spTgt spid="18"/>
                                        </p:tgtEl>
                                      </p:cBhvr>
                                    </p:animEffect>
                                  </p:childTnLst>
                                </p:cTn>
                              </p:par>
                            </p:childTnLst>
                          </p:cTn>
                        </p:par>
                      </p:childTnLst>
                    </p:cTn>
                  </p:par>
                </p:childTnLst>
              </p:cTn>
              <p:nextCondLst>
                <p:cond evt="onClick" delay="0">
                  <p:tgtEl>
                    <p:spTgt spid="4"/>
                  </p:tgtEl>
                </p:cond>
              </p:nextCondLst>
            </p:seq>
          </p:childTnLst>
        </p:cTn>
      </p:par>
    </p:tnLst>
    <p:bldLst>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82" y="3000372"/>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Gerencia</a:t>
            </a:r>
            <a:endParaRPr lang="es-ES" dirty="0"/>
          </a:p>
        </p:txBody>
      </p:sp>
      <p:sp>
        <p:nvSpPr>
          <p:cNvPr id="3" name="2 Rectángulo"/>
          <p:cNvSpPr/>
          <p:nvPr/>
        </p:nvSpPr>
        <p:spPr>
          <a:xfrm>
            <a:off x="4000496" y="571480"/>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4" name="3 Rectángulo"/>
          <p:cNvSpPr/>
          <p:nvPr/>
        </p:nvSpPr>
        <p:spPr>
          <a:xfrm>
            <a:off x="3929058" y="5786454"/>
            <a:ext cx="1714512" cy="857256"/>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Administración</a:t>
            </a:r>
            <a:endParaRPr lang="es-ES" dirty="0"/>
          </a:p>
        </p:txBody>
      </p:sp>
      <p:sp>
        <p:nvSpPr>
          <p:cNvPr id="5" name="4 Rectángulo"/>
          <p:cNvSpPr/>
          <p:nvPr/>
        </p:nvSpPr>
        <p:spPr>
          <a:xfrm>
            <a:off x="4000496" y="3000372"/>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sp>
        <p:nvSpPr>
          <p:cNvPr id="6" name="5 Rectángulo"/>
          <p:cNvSpPr/>
          <p:nvPr/>
        </p:nvSpPr>
        <p:spPr>
          <a:xfrm>
            <a:off x="7143768" y="2928934"/>
            <a:ext cx="1714512" cy="714380"/>
          </a:xfrm>
          <a:prstGeom prst="rect">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Preimpresión</a:t>
            </a:r>
            <a:endParaRPr lang="es-ES" dirty="0"/>
          </a:p>
        </p:txBody>
      </p:sp>
      <p:sp>
        <p:nvSpPr>
          <p:cNvPr id="7" name="6 Rectángulo"/>
          <p:cNvSpPr/>
          <p:nvPr/>
        </p:nvSpPr>
        <p:spPr>
          <a:xfrm>
            <a:off x="642910" y="5643578"/>
            <a:ext cx="1571636" cy="571504"/>
          </a:xfrm>
          <a:prstGeom prst="rect">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Presupuestos</a:t>
            </a:r>
            <a:endParaRPr lang="es-ES" dirty="0"/>
          </a:p>
        </p:txBody>
      </p:sp>
      <p:cxnSp>
        <p:nvCxnSpPr>
          <p:cNvPr id="8" name="7 Conector recto de flecha"/>
          <p:cNvCxnSpPr>
            <a:stCxn id="3" idx="2"/>
            <a:endCxn id="5" idx="0"/>
          </p:cNvCxnSpPr>
          <p:nvPr/>
        </p:nvCxnSpPr>
        <p:spPr>
          <a:xfrm rot="5400000">
            <a:off x="3857620" y="2071678"/>
            <a:ext cx="1857388"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a:stCxn id="5" idx="3"/>
            <a:endCxn id="6" idx="1"/>
          </p:cNvCxnSpPr>
          <p:nvPr/>
        </p:nvCxnSpPr>
        <p:spPr>
          <a:xfrm>
            <a:off x="5572132" y="3286124"/>
            <a:ext cx="1571636"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a:stCxn id="5" idx="2"/>
            <a:endCxn id="7" idx="0"/>
          </p:cNvCxnSpPr>
          <p:nvPr/>
        </p:nvCxnSpPr>
        <p:spPr>
          <a:xfrm rot="5400000">
            <a:off x="2071670" y="2928934"/>
            <a:ext cx="2071702" cy="3357586"/>
          </a:xfrm>
          <a:prstGeom prst="straightConnector1">
            <a:avLst/>
          </a:prstGeom>
          <a:ln w="31750">
            <a:prstDash val="dash"/>
            <a:headEnd type="arrow"/>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1" name="10 Rectángulo"/>
          <p:cNvSpPr/>
          <p:nvPr/>
        </p:nvSpPr>
        <p:spPr>
          <a:xfrm>
            <a:off x="7286644" y="5000636"/>
            <a:ext cx="1571636"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sp>
        <p:nvSpPr>
          <p:cNvPr id="12" name="11 Rectángulo"/>
          <p:cNvSpPr/>
          <p:nvPr/>
        </p:nvSpPr>
        <p:spPr>
          <a:xfrm>
            <a:off x="928662" y="428604"/>
            <a:ext cx="1214446" cy="857256"/>
          </a:xfrm>
          <a:prstGeom prst="rect">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Atención al Cliente</a:t>
            </a:r>
            <a:endParaRPr lang="es-ES" dirty="0"/>
          </a:p>
        </p:txBody>
      </p:sp>
      <p:cxnSp>
        <p:nvCxnSpPr>
          <p:cNvPr id="14" name="13 Conector recto de flecha"/>
          <p:cNvCxnSpPr>
            <a:stCxn id="5" idx="2"/>
            <a:endCxn id="4" idx="0"/>
          </p:cNvCxnSpPr>
          <p:nvPr/>
        </p:nvCxnSpPr>
        <p:spPr>
          <a:xfrm rot="5400000">
            <a:off x="3679025" y="4679165"/>
            <a:ext cx="2214578" cy="1588"/>
          </a:xfrm>
          <a:prstGeom prst="straightConnector1">
            <a:avLst/>
          </a:prstGeom>
          <a:ln w="31750">
            <a:prstDash val="dash"/>
            <a:headEnd type="arrow"/>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5" idx="1"/>
            <a:endCxn id="2" idx="3"/>
          </p:cNvCxnSpPr>
          <p:nvPr/>
        </p:nvCxnSpPr>
        <p:spPr>
          <a:xfrm rot="10800000">
            <a:off x="1785918" y="3286124"/>
            <a:ext cx="2214578"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5" idx="1"/>
            <a:endCxn id="12" idx="2"/>
          </p:cNvCxnSpPr>
          <p:nvPr/>
        </p:nvCxnSpPr>
        <p:spPr>
          <a:xfrm rot="10800000">
            <a:off x="1535886" y="1285860"/>
            <a:ext cx="2464611" cy="2000264"/>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5" idx="2"/>
            <a:endCxn id="11" idx="1"/>
          </p:cNvCxnSpPr>
          <p:nvPr/>
        </p:nvCxnSpPr>
        <p:spPr>
          <a:xfrm rot="16200000" flipH="1">
            <a:off x="5179223" y="3178967"/>
            <a:ext cx="1714512" cy="2500330"/>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9" name="18 Llamada rectangular redondeada"/>
          <p:cNvSpPr/>
          <p:nvPr/>
        </p:nvSpPr>
        <p:spPr>
          <a:xfrm>
            <a:off x="2357422" y="428604"/>
            <a:ext cx="1571636" cy="1000132"/>
          </a:xfrm>
          <a:prstGeom prst="wedgeRoundRectCallout">
            <a:avLst>
              <a:gd name="adj1" fmla="val 96724"/>
              <a:gd name="adj2" fmla="val 104188"/>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Ventas comunica  el pedido con sus condiciones al Dpto. de Producción</a:t>
            </a:r>
            <a:endParaRPr lang="es-ES" sz="1200" dirty="0">
              <a:solidFill>
                <a:srgbClr val="002060"/>
              </a:solidFill>
              <a:latin typeface="Times New Roman" pitchFamily="18" charset="0"/>
              <a:cs typeface="Times New Roman" pitchFamily="18" charset="0"/>
            </a:endParaRPr>
          </a:p>
        </p:txBody>
      </p:sp>
      <p:sp>
        <p:nvSpPr>
          <p:cNvPr id="20" name="19 Llamada rectangular redondeada"/>
          <p:cNvSpPr/>
          <p:nvPr/>
        </p:nvSpPr>
        <p:spPr>
          <a:xfrm>
            <a:off x="2285984" y="5500702"/>
            <a:ext cx="1500198" cy="1143008"/>
          </a:xfrm>
          <a:prstGeom prst="wedgeRoundRectCallout">
            <a:avLst>
              <a:gd name="adj1" fmla="val -16170"/>
              <a:gd name="adj2" fmla="val -106147"/>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Producción pide una valoración del pedido a la sección de presupuestos</a:t>
            </a:r>
            <a:endParaRPr lang="es-ES" sz="1200" dirty="0">
              <a:solidFill>
                <a:srgbClr val="002060"/>
              </a:solidFill>
              <a:latin typeface="Times New Roman" pitchFamily="18" charset="0"/>
              <a:cs typeface="Times New Roman" pitchFamily="18" charset="0"/>
            </a:endParaRPr>
          </a:p>
        </p:txBody>
      </p:sp>
      <p:sp>
        <p:nvSpPr>
          <p:cNvPr id="29" name="28 Llamada rectangular redondeada"/>
          <p:cNvSpPr/>
          <p:nvPr/>
        </p:nvSpPr>
        <p:spPr>
          <a:xfrm>
            <a:off x="214282" y="1643050"/>
            <a:ext cx="1857388" cy="1071570"/>
          </a:xfrm>
          <a:prstGeom prst="wedgeRoundRectCallout">
            <a:avLst>
              <a:gd name="adj1" fmla="val 90749"/>
              <a:gd name="adj2" fmla="val 19081"/>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Producción transmite a la sección de atención al cliente si finalmente se acepta o no el pedido</a:t>
            </a:r>
            <a:endParaRPr lang="es-ES" sz="1200" dirty="0">
              <a:solidFill>
                <a:srgbClr val="002060"/>
              </a:solidFill>
              <a:latin typeface="Times New Roman" pitchFamily="18" charset="0"/>
              <a:cs typeface="Times New Roman" pitchFamily="18" charset="0"/>
            </a:endParaRPr>
          </a:p>
        </p:txBody>
      </p:sp>
      <p:sp>
        <p:nvSpPr>
          <p:cNvPr id="31" name="30 Llamada rectangular redondeada"/>
          <p:cNvSpPr/>
          <p:nvPr/>
        </p:nvSpPr>
        <p:spPr>
          <a:xfrm>
            <a:off x="714348" y="3714752"/>
            <a:ext cx="1857388" cy="1000132"/>
          </a:xfrm>
          <a:prstGeom prst="wedgeRoundRectCallout">
            <a:avLst>
              <a:gd name="adj1" fmla="val 50475"/>
              <a:gd name="adj2" fmla="val -86415"/>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Producción  transmite toda la información de los pedidos y del proceso productivo a la Gerencia</a:t>
            </a:r>
            <a:endParaRPr lang="es-ES" sz="1200" dirty="0">
              <a:solidFill>
                <a:srgbClr val="002060"/>
              </a:solidFill>
              <a:latin typeface="Times New Roman" pitchFamily="18" charset="0"/>
              <a:cs typeface="Times New Roman" pitchFamily="18" charset="0"/>
            </a:endParaRPr>
          </a:p>
        </p:txBody>
      </p:sp>
      <p:sp>
        <p:nvSpPr>
          <p:cNvPr id="43" name="42 Llamada rectangular redondeada"/>
          <p:cNvSpPr/>
          <p:nvPr/>
        </p:nvSpPr>
        <p:spPr>
          <a:xfrm>
            <a:off x="5715008" y="5643578"/>
            <a:ext cx="2000264" cy="1071570"/>
          </a:xfrm>
          <a:prstGeom prst="wedgeRoundRectCallout">
            <a:avLst>
              <a:gd name="adj1" fmla="val -93941"/>
              <a:gd name="adj2" fmla="val -126113"/>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Administración introduce en el software de gestión la información recibida del Dpto. de Producción  y la reenvía.</a:t>
            </a:r>
            <a:endParaRPr lang="es-ES" sz="1200" dirty="0">
              <a:solidFill>
                <a:srgbClr val="002060"/>
              </a:solidFill>
              <a:latin typeface="Times New Roman" pitchFamily="18" charset="0"/>
              <a:cs typeface="Times New Roman" pitchFamily="18" charset="0"/>
            </a:endParaRPr>
          </a:p>
        </p:txBody>
      </p:sp>
      <p:sp>
        <p:nvSpPr>
          <p:cNvPr id="68" name="67 Llamada rectangular redondeada"/>
          <p:cNvSpPr/>
          <p:nvPr/>
        </p:nvSpPr>
        <p:spPr>
          <a:xfrm>
            <a:off x="6858016" y="3786190"/>
            <a:ext cx="1785950" cy="1000132"/>
          </a:xfrm>
          <a:prstGeom prst="wedgeRoundRectCallout">
            <a:avLst>
              <a:gd name="adj1" fmla="val -45186"/>
              <a:gd name="adj2" fmla="val 72301"/>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Producción realiza los pedidos de materiales necesarios para la fabricación y mantenimiento</a:t>
            </a:r>
            <a:endParaRPr lang="es-ES" sz="1200" dirty="0">
              <a:solidFill>
                <a:srgbClr val="002060"/>
              </a:solidFill>
              <a:latin typeface="Times New Roman" pitchFamily="18" charset="0"/>
              <a:cs typeface="Times New Roman" pitchFamily="18" charset="0"/>
            </a:endParaRPr>
          </a:p>
        </p:txBody>
      </p:sp>
      <p:sp>
        <p:nvSpPr>
          <p:cNvPr id="69" name="68 Llamada rectangular redondeada"/>
          <p:cNvSpPr/>
          <p:nvPr/>
        </p:nvSpPr>
        <p:spPr>
          <a:xfrm>
            <a:off x="5786446" y="1428736"/>
            <a:ext cx="1928826" cy="1000132"/>
          </a:xfrm>
          <a:prstGeom prst="wedgeRoundRectCallout">
            <a:avLst>
              <a:gd name="adj1" fmla="val -7645"/>
              <a:gd name="adj2" fmla="val 133100"/>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El Dpto. de Producción transmite  la orden de  pedido y los diseños previos de los clientes a la Sección de Preimpresión</a:t>
            </a:r>
            <a:endParaRPr lang="es-ES" sz="1200" dirty="0">
              <a:solidFill>
                <a:srgbClr val="002060"/>
              </a:solidFill>
              <a:latin typeface="Times New Roman" pitchFamily="18" charset="0"/>
              <a:cs typeface="Times New Roman" pitchFamily="18" charset="0"/>
            </a:endParaRPr>
          </a:p>
        </p:txBody>
      </p:sp>
      <p:sp>
        <p:nvSpPr>
          <p:cNvPr id="70" name="69 CuadroTexto"/>
          <p:cNvSpPr txBox="1"/>
          <p:nvPr/>
        </p:nvSpPr>
        <p:spPr>
          <a:xfrm>
            <a:off x="5572132" y="214290"/>
            <a:ext cx="3571868" cy="830997"/>
          </a:xfrm>
          <a:prstGeom prst="rect">
            <a:avLst/>
          </a:prstGeom>
          <a:noFill/>
        </p:spPr>
        <p:txBody>
          <a:bodyPr wrap="square" rtlCol="0">
            <a:spAutoFit/>
          </a:bodyPr>
          <a:lstStyle/>
          <a:p>
            <a:pPr algn="ct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Detalle Departamento Producción</a:t>
            </a:r>
            <a:endParaRPr lang="es-ES" sz="2400" b="1" dirty="0">
              <a:latin typeface="Georgia" pitchFamily="18" charset="0"/>
            </a:endParaRPr>
          </a:p>
        </p:txBody>
      </p:sp>
      <p:sp>
        <p:nvSpPr>
          <p:cNvPr id="25" name="24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Botón de acción: Inicio">
            <a:hlinkClick r:id="" action="ppaction://hlinkshowjump?jump=firstslide" highlightClick="1"/>
          </p:cNvPr>
          <p:cNvSpPr/>
          <p:nvPr/>
        </p:nvSpPr>
        <p:spPr>
          <a:xfrm>
            <a:off x="7786710" y="6215082"/>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7" name="26 Conector recto de flecha"/>
          <p:cNvCxnSpPr>
            <a:endCxn id="3" idx="0"/>
          </p:cNvCxnSpPr>
          <p:nvPr/>
        </p:nvCxnSpPr>
        <p:spPr>
          <a:xfrm rot="5400000">
            <a:off x="4500574" y="285740"/>
            <a:ext cx="571480"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1000"/>
                                        <p:tgtEl>
                                          <p:spTgt spid="29"/>
                                        </p:tgtEl>
                                      </p:cBhvr>
                                    </p:animEffect>
                                  </p:childTnLst>
                                </p:cTn>
                              </p:par>
                            </p:childTnLst>
                          </p:cTn>
                        </p:par>
                      </p:childTnLst>
                    </p:cTn>
                  </p:par>
                </p:childTnLst>
              </p:cTn>
              <p:nextCondLst>
                <p:cond evt="onClick" delay="0">
                  <p:tgtEl>
                    <p:spTgt spid="12"/>
                  </p:tgtEl>
                </p:cond>
              </p:nextCondLst>
            </p:seq>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randombar(horizontal)">
                                      <p:cBhvr>
                                        <p:cTn id="13" dur="1000"/>
                                        <p:tgtEl>
                                          <p:spTgt spid="68"/>
                                        </p:tgtEl>
                                      </p:cBhvr>
                                    </p:animEffect>
                                  </p:childTnLst>
                                </p:cTn>
                              </p:par>
                            </p:childTnLst>
                          </p:cTn>
                        </p:par>
                      </p:childTnLst>
                    </p:cTn>
                  </p:par>
                </p:childTnLst>
              </p:cTn>
              <p:nextCondLst>
                <p:cond evt="onClick" delay="0">
                  <p:tgtEl>
                    <p:spTgt spid="11"/>
                  </p:tgtEl>
                </p:cond>
              </p:nextCondLst>
            </p:seq>
            <p:seq concurrent="1" nextAc="seek">
              <p:cTn id="14" restart="whenNotActive" fill="hold" evtFilter="cancelBubble" nodeType="interactiveSeq">
                <p:stCondLst>
                  <p:cond evt="onClick" delay="0">
                    <p:tgtEl>
                      <p:spTgt spid="2"/>
                    </p:tgtEl>
                  </p:cond>
                </p:stCondLst>
                <p:endSync evt="end" delay="0">
                  <p:rtn val="all"/>
                </p:endSync>
                <p:childTnLst>
                  <p:par>
                    <p:cTn id="15" fill="hold">
                      <p:stCondLst>
                        <p:cond delay="0"/>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1000"/>
                                        <p:tgtEl>
                                          <p:spTgt spid="31"/>
                                        </p:tgtEl>
                                      </p:cBhvr>
                                    </p:animEffect>
                                  </p:childTnLst>
                                </p:cTn>
                              </p:par>
                            </p:childTnLst>
                          </p:cTn>
                        </p:par>
                      </p:childTnLst>
                    </p:cTn>
                  </p:par>
                </p:childTnLst>
              </p:cTn>
              <p:nextCondLst>
                <p:cond evt="onClick" delay="0">
                  <p:tgtEl>
                    <p:spTgt spid="2"/>
                  </p:tgtEl>
                </p:cond>
              </p:nextCondLst>
            </p:seq>
            <p:seq concurrent="1" nextAc="seek">
              <p:cTn id="20" restart="whenNotActive" fill="hold" evtFilter="cancelBubble" nodeType="interactiveSeq">
                <p:stCondLst>
                  <p:cond evt="onClick" delay="0">
                    <p:tgtEl>
                      <p:spTgt spid="3"/>
                    </p:tgtEl>
                  </p:cond>
                </p:stCondLst>
                <p:endSync evt="end" delay="0">
                  <p:rtn val="all"/>
                </p:endSync>
                <p:childTnLst>
                  <p:par>
                    <p:cTn id="21" fill="hold">
                      <p:stCondLst>
                        <p:cond delay="0"/>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1000"/>
                                        <p:tgtEl>
                                          <p:spTgt spid="19"/>
                                        </p:tgtEl>
                                      </p:cBhvr>
                                    </p:animEffect>
                                  </p:childTnLst>
                                </p:cTn>
                              </p:par>
                            </p:childTnLst>
                          </p:cTn>
                        </p:par>
                      </p:childTnLst>
                    </p:cTn>
                  </p:par>
                </p:childTnLst>
              </p:cTn>
              <p:nextCondLst>
                <p:cond evt="onClick" delay="0">
                  <p:tgtEl>
                    <p:spTgt spid="3"/>
                  </p:tgtEl>
                </p:cond>
              </p:nextCondLst>
            </p:seq>
            <p:seq concurrent="1" nextAc="seek">
              <p:cTn id="26" restart="whenNotActive" fill="hold" evtFilter="cancelBubble" nodeType="interactiveSeq">
                <p:stCondLst>
                  <p:cond evt="onClick" delay="0">
                    <p:tgtEl>
                      <p:spTgt spid="4"/>
                    </p:tgtEl>
                  </p:cond>
                </p:stCondLst>
                <p:endSync evt="end" delay="0">
                  <p:rtn val="all"/>
                </p:endSync>
                <p:childTnLst>
                  <p:par>
                    <p:cTn id="27" fill="hold">
                      <p:stCondLst>
                        <p:cond delay="0"/>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randombar(horizontal)">
                                      <p:cBhvr>
                                        <p:cTn id="31" dur="1000"/>
                                        <p:tgtEl>
                                          <p:spTgt spid="43"/>
                                        </p:tgtEl>
                                      </p:cBhvr>
                                    </p:animEffect>
                                  </p:childTnLst>
                                </p:cTn>
                              </p:par>
                            </p:childTnLst>
                          </p:cTn>
                        </p:par>
                      </p:childTnLst>
                    </p:cTn>
                  </p:par>
                </p:childTnLst>
              </p:cTn>
              <p:nextCondLst>
                <p:cond evt="onClick" delay="0">
                  <p:tgtEl>
                    <p:spTgt spid="4"/>
                  </p:tgtEl>
                </p:cond>
              </p:nextCondLst>
            </p:seq>
            <p:seq concurrent="1" nextAc="seek">
              <p:cTn id="32" restart="whenNotActive" fill="hold" evtFilter="cancelBubble" nodeType="interactiveSeq">
                <p:stCondLst>
                  <p:cond evt="onClick" delay="0">
                    <p:tgtEl>
                      <p:spTgt spid="6"/>
                    </p:tgtEl>
                  </p:cond>
                </p:stCondLst>
                <p:endSync evt="end" delay="0">
                  <p:rtn val="all"/>
                </p:endSync>
                <p:childTnLst>
                  <p:par>
                    <p:cTn id="33" fill="hold">
                      <p:stCondLst>
                        <p:cond delay="0"/>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randombar(horizontal)">
                                      <p:cBhvr>
                                        <p:cTn id="37" dur="1000"/>
                                        <p:tgtEl>
                                          <p:spTgt spid="69"/>
                                        </p:tgtEl>
                                      </p:cBhvr>
                                    </p:animEffect>
                                  </p:childTnLst>
                                </p:cTn>
                              </p:par>
                            </p:childTnLst>
                          </p:cTn>
                        </p:par>
                      </p:childTnLst>
                    </p:cTn>
                  </p:par>
                </p:childTnLst>
              </p:cTn>
              <p:nextCondLst>
                <p:cond evt="onClick" delay="0">
                  <p:tgtEl>
                    <p:spTgt spid="6"/>
                  </p:tgtEl>
                </p:cond>
              </p:nextCondLst>
            </p:seq>
            <p:seq concurrent="1" nextAc="seek">
              <p:cTn id="38" restart="whenNotActive" fill="hold" evtFilter="cancelBubble" nodeType="interactiveSeq">
                <p:stCondLst>
                  <p:cond evt="onClick" delay="0">
                    <p:tgtEl>
                      <p:spTgt spid="7"/>
                    </p:tgtEl>
                  </p:cond>
                </p:stCondLst>
                <p:endSync evt="end" delay="0">
                  <p:rtn val="all"/>
                </p:endSync>
                <p:childTnLst>
                  <p:par>
                    <p:cTn id="39" fill="hold">
                      <p:stCondLst>
                        <p:cond delay="0"/>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1000"/>
                                        <p:tgtEl>
                                          <p:spTgt spid="20"/>
                                        </p:tgtEl>
                                      </p:cBhvr>
                                    </p:animEffect>
                                  </p:childTnLst>
                                </p:cTn>
                              </p:par>
                            </p:childTnLst>
                          </p:cTn>
                        </p:par>
                      </p:childTnLst>
                    </p:cTn>
                  </p:par>
                </p:childTnLst>
              </p:cTn>
              <p:nextCondLst>
                <p:cond evt="onClick" delay="0">
                  <p:tgtEl>
                    <p:spTgt spid="7"/>
                  </p:tgtEl>
                </p:cond>
              </p:nextCondLst>
            </p:seq>
          </p:childTnLst>
        </p:cTn>
      </p:par>
    </p:tnLst>
    <p:bldLst>
      <p:bldP spid="19" grpId="0" animBg="1"/>
      <p:bldP spid="20" grpId="0" animBg="1"/>
      <p:bldP spid="29" grpId="0" animBg="1"/>
      <p:bldP spid="31" grpId="0" animBg="1"/>
      <p:bldP spid="43" grpId="0" animBg="1"/>
      <p:bldP spid="68" grpId="0" animBg="1"/>
      <p:bldP spid="6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14744" y="3214686"/>
            <a:ext cx="1571636" cy="571504"/>
          </a:xfrm>
          <a:prstGeom prst="rect">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Taller</a:t>
            </a:r>
            <a:endParaRPr lang="es-ES" dirty="0"/>
          </a:p>
        </p:txBody>
      </p:sp>
      <p:sp>
        <p:nvSpPr>
          <p:cNvPr id="3" name="2 Rectángulo"/>
          <p:cNvSpPr/>
          <p:nvPr/>
        </p:nvSpPr>
        <p:spPr>
          <a:xfrm>
            <a:off x="857224" y="3143248"/>
            <a:ext cx="1714512" cy="714380"/>
          </a:xfrm>
          <a:prstGeom prst="rect">
            <a:avLst/>
          </a:prstGeom>
          <a:solidFill>
            <a:srgbClr val="00B0F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Preimpresión</a:t>
            </a:r>
            <a:endParaRPr lang="es-ES" dirty="0"/>
          </a:p>
        </p:txBody>
      </p:sp>
      <p:cxnSp>
        <p:nvCxnSpPr>
          <p:cNvPr id="6" name="5 Conector recto de flecha"/>
          <p:cNvCxnSpPr>
            <a:stCxn id="3" idx="3"/>
            <a:endCxn id="2" idx="1"/>
          </p:cNvCxnSpPr>
          <p:nvPr/>
        </p:nvCxnSpPr>
        <p:spPr>
          <a:xfrm>
            <a:off x="2571736" y="3500438"/>
            <a:ext cx="1143008" cy="1588"/>
          </a:xfrm>
          <a:prstGeom prst="straightConnector1">
            <a:avLst/>
          </a:prstGeom>
          <a:ln w="31750">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3929058" y="1571612"/>
            <a:ext cx="1143008"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8" name="7 Rectángulo"/>
          <p:cNvSpPr/>
          <p:nvPr/>
        </p:nvSpPr>
        <p:spPr>
          <a:xfrm>
            <a:off x="3714744" y="5786454"/>
            <a:ext cx="1571636" cy="57150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cxnSp>
        <p:nvCxnSpPr>
          <p:cNvPr id="11" name="10 Conector recto de flecha"/>
          <p:cNvCxnSpPr>
            <a:stCxn id="8" idx="0"/>
            <a:endCxn id="2" idx="2"/>
          </p:cNvCxnSpPr>
          <p:nvPr/>
        </p:nvCxnSpPr>
        <p:spPr>
          <a:xfrm rot="5400000" flipH="1" flipV="1">
            <a:off x="3500430" y="4786322"/>
            <a:ext cx="2000264" cy="1588"/>
          </a:xfrm>
          <a:prstGeom prst="straightConnector1">
            <a:avLst/>
          </a:prstGeom>
          <a:ln w="31750">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2" idx="0"/>
            <a:endCxn id="7" idx="2"/>
          </p:cNvCxnSpPr>
          <p:nvPr/>
        </p:nvCxnSpPr>
        <p:spPr>
          <a:xfrm rot="5400000" flipH="1" flipV="1">
            <a:off x="3964777" y="2678901"/>
            <a:ext cx="1071570" cy="1588"/>
          </a:xfrm>
          <a:prstGeom prst="straightConnector1">
            <a:avLst/>
          </a:prstGeom>
          <a:ln w="31750">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5" name="24 Llamada rectangular redondeada"/>
          <p:cNvSpPr/>
          <p:nvPr/>
        </p:nvSpPr>
        <p:spPr>
          <a:xfrm>
            <a:off x="1428728" y="1357298"/>
            <a:ext cx="1785950" cy="1285884"/>
          </a:xfrm>
          <a:prstGeom prst="wedgeRoundRectCallout">
            <a:avLst>
              <a:gd name="adj1" fmla="val 53355"/>
              <a:gd name="adj2" fmla="val 112821"/>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solidFill>
                  <a:srgbClr val="002060"/>
                </a:solidFill>
                <a:latin typeface="Times New Roman" pitchFamily="18" charset="0"/>
                <a:cs typeface="Times New Roman" pitchFamily="18" charset="0"/>
              </a:rPr>
              <a:t>La Sección de Preimpresión envía los diseños corregidos y elaborados en planchas al Taller para su posterior producción</a:t>
            </a:r>
            <a:endParaRPr lang="es-ES" sz="1200" dirty="0">
              <a:solidFill>
                <a:srgbClr val="002060"/>
              </a:solidFill>
              <a:latin typeface="Times New Roman" pitchFamily="18" charset="0"/>
              <a:cs typeface="Times New Roman" pitchFamily="18" charset="0"/>
            </a:endParaRPr>
          </a:p>
        </p:txBody>
      </p:sp>
      <p:sp>
        <p:nvSpPr>
          <p:cNvPr id="27" name="26 Llamada rectangular redondeada"/>
          <p:cNvSpPr/>
          <p:nvPr/>
        </p:nvSpPr>
        <p:spPr>
          <a:xfrm>
            <a:off x="5572132" y="4214818"/>
            <a:ext cx="1571636" cy="1143008"/>
          </a:xfrm>
          <a:prstGeom prst="wedgeRoundRectCallout">
            <a:avLst>
              <a:gd name="adj1" fmla="val -116182"/>
              <a:gd name="adj2" fmla="val -19186"/>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rgbClr val="002060"/>
                </a:solidFill>
                <a:latin typeface="Times New Roman" pitchFamily="18" charset="0"/>
                <a:cs typeface="Times New Roman" pitchFamily="18" charset="0"/>
              </a:rPr>
              <a:t>El Taller recibe de los Proveedores el papel, la tinta y diversos materiales para la producción</a:t>
            </a:r>
            <a:endParaRPr lang="es-ES" sz="1200" dirty="0">
              <a:solidFill>
                <a:srgbClr val="002060"/>
              </a:solidFill>
              <a:latin typeface="Times New Roman" pitchFamily="18" charset="0"/>
              <a:cs typeface="Times New Roman" pitchFamily="18" charset="0"/>
            </a:endParaRPr>
          </a:p>
        </p:txBody>
      </p:sp>
      <p:sp>
        <p:nvSpPr>
          <p:cNvPr id="28" name="27 Llamada rectangular redondeada"/>
          <p:cNvSpPr/>
          <p:nvPr/>
        </p:nvSpPr>
        <p:spPr>
          <a:xfrm>
            <a:off x="5715008" y="2000240"/>
            <a:ext cx="1500198" cy="1000132"/>
          </a:xfrm>
          <a:prstGeom prst="wedgeRoundRectCallout">
            <a:avLst>
              <a:gd name="adj1" fmla="val -128364"/>
              <a:gd name="adj2" fmla="val 772"/>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rgbClr val="002060"/>
                </a:solidFill>
                <a:latin typeface="Times New Roman" pitchFamily="18" charset="0"/>
                <a:cs typeface="Times New Roman" pitchFamily="18" charset="0"/>
              </a:rPr>
              <a:t>Desde el Taller se envían los encargos finalizados a los Clientes</a:t>
            </a:r>
            <a:endParaRPr lang="es-ES" sz="1200" dirty="0">
              <a:solidFill>
                <a:srgbClr val="002060"/>
              </a:solidFill>
              <a:latin typeface="Times New Roman" pitchFamily="18" charset="0"/>
              <a:cs typeface="Times New Roman" pitchFamily="18" charset="0"/>
            </a:endParaRPr>
          </a:p>
        </p:txBody>
      </p:sp>
      <p:sp>
        <p:nvSpPr>
          <p:cNvPr id="29" name="28 CuadroTexto"/>
          <p:cNvSpPr txBox="1"/>
          <p:nvPr/>
        </p:nvSpPr>
        <p:spPr>
          <a:xfrm>
            <a:off x="3214678" y="428604"/>
            <a:ext cx="3000396" cy="553998"/>
          </a:xfrm>
          <a:prstGeom prst="rect">
            <a:avLst/>
          </a:prstGeom>
          <a:noFill/>
        </p:spPr>
        <p:txBody>
          <a:bodyPr wrap="square" rtlCol="0">
            <a:spAutoFit/>
          </a:bodyPr>
          <a:lstStyle/>
          <a:p>
            <a:r>
              <a:rPr lang="es-ES" sz="3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detalle  Taller</a:t>
            </a:r>
            <a:endParaRPr lang="es-ES" sz="3000" b="1" dirty="0">
              <a:latin typeface="Georgia" pitchFamily="18" charset="0"/>
            </a:endParaRPr>
          </a:p>
        </p:txBody>
      </p:sp>
      <p:sp>
        <p:nvSpPr>
          <p:cNvPr id="13" name="12 Botón de acción: Volver">
            <a:hlinkClick r:id="rId2" action="ppaction://hlinksldjump" highlightClick="1"/>
          </p:cNvPr>
          <p:cNvSpPr/>
          <p:nvPr/>
        </p:nvSpPr>
        <p:spPr>
          <a:xfrm>
            <a:off x="7786710" y="600076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Botón de acción: Inicio">
            <a:hlinkClick r:id="" action="ppaction://hlinkshowjump?jump=firstslide" highlightClick="1"/>
          </p:cNvPr>
          <p:cNvSpPr/>
          <p:nvPr/>
        </p:nvSpPr>
        <p:spPr>
          <a:xfrm>
            <a:off x="7786710"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5" name="14 Conector recto de flecha"/>
          <p:cNvCxnSpPr>
            <a:endCxn id="3" idx="1"/>
          </p:cNvCxnSpPr>
          <p:nvPr/>
        </p:nvCxnSpPr>
        <p:spPr>
          <a:xfrm>
            <a:off x="0" y="3500438"/>
            <a:ext cx="857224" cy="1588"/>
          </a:xfrm>
          <a:prstGeom prst="straightConnector1">
            <a:avLst/>
          </a:prstGeom>
          <a:ln w="31750">
            <a:prstDash val="dash"/>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1000"/>
                                        <p:tgtEl>
                                          <p:spTgt spid="25"/>
                                        </p:tgtEl>
                                      </p:cBhvr>
                                    </p:animEffect>
                                  </p:childTnLst>
                                </p:cTn>
                              </p:par>
                            </p:childTnLst>
                          </p:cTn>
                        </p:par>
                      </p:childTnLst>
                    </p:cTn>
                  </p:par>
                </p:childTnLst>
              </p:cTn>
              <p:nextCondLst>
                <p:cond evt="onClick" delay="0">
                  <p:tgtEl>
                    <p:spTgt spid="3"/>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1000"/>
                                        <p:tgtEl>
                                          <p:spTgt spid="28"/>
                                        </p:tgtEl>
                                      </p:cBhvr>
                                    </p:animEffect>
                                  </p:childTnLst>
                                </p:cTn>
                              </p:par>
                            </p:childTnLst>
                          </p:cTn>
                        </p:par>
                      </p:childTnLst>
                    </p:cTn>
                  </p:par>
                </p:childTnLst>
              </p:cTn>
              <p:nextCondLst>
                <p:cond evt="onClick" delay="0">
                  <p:tgtEl>
                    <p:spTgt spid="7"/>
                  </p:tgtEl>
                </p:cond>
              </p:nextCondLst>
            </p:seq>
            <p:seq concurrent="1" nextAc="seek">
              <p:cTn id="14" restart="whenNotActive" fill="hold" evtFilter="cancelBubble" nodeType="interactiveSeq">
                <p:stCondLst>
                  <p:cond evt="onClick" delay="0">
                    <p:tgtEl>
                      <p:spTgt spid="8"/>
                    </p:tgtEl>
                  </p:cond>
                </p:stCondLst>
                <p:endSync evt="end" delay="0">
                  <p:rtn val="all"/>
                </p:endSync>
                <p:childTnLst>
                  <p:par>
                    <p:cTn id="15" fill="hold">
                      <p:stCondLst>
                        <p:cond delay="0"/>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1000"/>
                                        <p:tgtEl>
                                          <p:spTgt spid="27"/>
                                        </p:tgtEl>
                                      </p:cBhvr>
                                    </p:animEffect>
                                  </p:childTnLst>
                                </p:cTn>
                              </p:par>
                            </p:childTnLst>
                          </p:cTn>
                        </p:par>
                      </p:childTnLst>
                    </p:cTn>
                  </p:par>
                </p:childTnLst>
              </p:cTn>
              <p:nextCondLst>
                <p:cond evt="onClick" delay="0">
                  <p:tgtEl>
                    <p:spTgt spid="8"/>
                  </p:tgtEl>
                </p:cond>
              </p:nextCondLst>
            </p:seq>
          </p:childTnLst>
        </p:cTn>
      </p:par>
    </p:tnLst>
    <p:bldLst>
      <p:bldP spid="25" grpId="0"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Mapa de Procesos</a:t>
            </a:r>
            <a:endParaRPr lang="es-ES" sz="4500" dirty="0"/>
          </a:p>
        </p:txBody>
      </p:sp>
      <p:sp>
        <p:nvSpPr>
          <p:cNvPr id="3" name="2 Rectángulo"/>
          <p:cNvSpPr/>
          <p:nvPr/>
        </p:nvSpPr>
        <p:spPr>
          <a:xfrm>
            <a:off x="0" y="1285860"/>
            <a:ext cx="9144000" cy="521497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CuadroTexto"/>
          <p:cNvSpPr txBox="1"/>
          <p:nvPr/>
        </p:nvSpPr>
        <p:spPr>
          <a:xfrm>
            <a:off x="0" y="3429000"/>
            <a:ext cx="553998" cy="1285884"/>
          </a:xfrm>
          <a:prstGeom prst="rect">
            <a:avLst/>
          </a:prstGeom>
          <a:noFill/>
        </p:spPr>
        <p:txBody>
          <a:bodyPr vert="vert270" wrap="square" rtlCol="0">
            <a:spAutoFit/>
          </a:bodyPr>
          <a:lstStyle/>
          <a:p>
            <a:pPr algn="ctr"/>
            <a:r>
              <a:rPr lang="es-ES" sz="2400" b="1" dirty="0" smtClean="0">
                <a:latin typeface="Times New Roman" pitchFamily="18" charset="0"/>
                <a:cs typeface="Times New Roman" pitchFamily="18" charset="0"/>
              </a:rPr>
              <a:t>Cliente</a:t>
            </a:r>
            <a:endParaRPr lang="es-ES" sz="2400" b="1" dirty="0">
              <a:latin typeface="Times New Roman" pitchFamily="18" charset="0"/>
              <a:cs typeface="Times New Roman" pitchFamily="18" charset="0"/>
            </a:endParaRPr>
          </a:p>
        </p:txBody>
      </p:sp>
      <p:cxnSp>
        <p:nvCxnSpPr>
          <p:cNvPr id="7" name="6 Conector recto"/>
          <p:cNvCxnSpPr/>
          <p:nvPr/>
        </p:nvCxnSpPr>
        <p:spPr>
          <a:xfrm>
            <a:off x="785786" y="2714620"/>
            <a:ext cx="7572428" cy="1588"/>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714348" y="5643578"/>
            <a:ext cx="7643866" cy="1588"/>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3714744" y="1357298"/>
            <a:ext cx="1143008"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Estrategia Empresarial</a:t>
            </a:r>
            <a:endParaRPr lang="es-ES" sz="1400" dirty="0">
              <a:solidFill>
                <a:schemeClr val="bg1"/>
              </a:solidFill>
              <a:latin typeface="Times New Roman" pitchFamily="18" charset="0"/>
              <a:cs typeface="Times New Roman" pitchFamily="18" charset="0"/>
            </a:endParaRPr>
          </a:p>
        </p:txBody>
      </p:sp>
      <p:sp>
        <p:nvSpPr>
          <p:cNvPr id="14" name="13 CuadroTexto"/>
          <p:cNvSpPr txBox="1"/>
          <p:nvPr/>
        </p:nvSpPr>
        <p:spPr>
          <a:xfrm>
            <a:off x="1000100" y="1357298"/>
            <a:ext cx="1000132"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Política de Ventas</a:t>
            </a:r>
            <a:endParaRPr lang="es-ES" sz="1400" dirty="0">
              <a:solidFill>
                <a:schemeClr val="bg1"/>
              </a:solidFill>
              <a:latin typeface="Times New Roman" pitchFamily="18" charset="0"/>
              <a:cs typeface="Times New Roman" pitchFamily="18" charset="0"/>
            </a:endParaRPr>
          </a:p>
        </p:txBody>
      </p:sp>
      <p:sp>
        <p:nvSpPr>
          <p:cNvPr id="16" name="15 CuadroTexto"/>
          <p:cNvSpPr txBox="1"/>
          <p:nvPr/>
        </p:nvSpPr>
        <p:spPr>
          <a:xfrm>
            <a:off x="6572264" y="1500174"/>
            <a:ext cx="1143008"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Presupuestos</a:t>
            </a:r>
            <a:endParaRPr lang="es-ES" sz="1400" dirty="0">
              <a:solidFill>
                <a:schemeClr val="bg1"/>
              </a:solidFill>
              <a:latin typeface="Times New Roman" pitchFamily="18" charset="0"/>
              <a:cs typeface="Times New Roman" pitchFamily="18" charset="0"/>
            </a:endParaRPr>
          </a:p>
        </p:txBody>
      </p:sp>
      <p:sp>
        <p:nvSpPr>
          <p:cNvPr id="17" name="16 CuadroTexto"/>
          <p:cNvSpPr txBox="1"/>
          <p:nvPr/>
        </p:nvSpPr>
        <p:spPr>
          <a:xfrm>
            <a:off x="3714744" y="2071678"/>
            <a:ext cx="1143008"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Plan de Producción</a:t>
            </a:r>
            <a:endParaRPr lang="es-ES" sz="1400" dirty="0">
              <a:solidFill>
                <a:schemeClr val="bg1"/>
              </a:solidFill>
              <a:latin typeface="Times New Roman" pitchFamily="18" charset="0"/>
              <a:cs typeface="Times New Roman" pitchFamily="18" charset="0"/>
            </a:endParaRPr>
          </a:p>
        </p:txBody>
      </p:sp>
      <p:sp>
        <p:nvSpPr>
          <p:cNvPr id="18" name="17 CuadroTexto"/>
          <p:cNvSpPr txBox="1"/>
          <p:nvPr/>
        </p:nvSpPr>
        <p:spPr>
          <a:xfrm>
            <a:off x="8590002" y="2428868"/>
            <a:ext cx="553998" cy="3429024"/>
          </a:xfrm>
          <a:prstGeom prst="rect">
            <a:avLst/>
          </a:prstGeom>
          <a:noFill/>
        </p:spPr>
        <p:txBody>
          <a:bodyPr vert="vert270" wrap="square" rtlCol="0">
            <a:spAutoFit/>
          </a:bodyPr>
          <a:lstStyle/>
          <a:p>
            <a:pPr algn="ctr"/>
            <a:r>
              <a:rPr lang="es-ES" sz="2400" b="1" dirty="0" smtClean="0">
                <a:latin typeface="Times New Roman" pitchFamily="18" charset="0"/>
                <a:cs typeface="Times New Roman" pitchFamily="18" charset="0"/>
              </a:rPr>
              <a:t>Satisfacción del Cliente</a:t>
            </a:r>
            <a:endParaRPr lang="es-ES" sz="2400" b="1" dirty="0">
              <a:latin typeface="Times New Roman" pitchFamily="18" charset="0"/>
              <a:cs typeface="Times New Roman" pitchFamily="18" charset="0"/>
            </a:endParaRPr>
          </a:p>
        </p:txBody>
      </p:sp>
      <p:sp>
        <p:nvSpPr>
          <p:cNvPr id="19" name="18 CuadroTexto"/>
          <p:cNvSpPr txBox="1"/>
          <p:nvPr/>
        </p:nvSpPr>
        <p:spPr>
          <a:xfrm>
            <a:off x="1142976" y="3929066"/>
            <a:ext cx="714380"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nchor="ctr">
            <a:spAutoFit/>
          </a:bodyPr>
          <a:lstStyle/>
          <a:p>
            <a:pPr algn="ctr"/>
            <a:r>
              <a:rPr lang="es-ES" sz="1400" dirty="0" smtClean="0">
                <a:solidFill>
                  <a:schemeClr val="bg1"/>
                </a:solidFill>
                <a:latin typeface="Times New Roman" pitchFamily="18" charset="0"/>
                <a:cs typeface="Times New Roman" pitchFamily="18" charset="0"/>
              </a:rPr>
              <a:t>Pedido</a:t>
            </a:r>
          </a:p>
        </p:txBody>
      </p:sp>
      <p:sp>
        <p:nvSpPr>
          <p:cNvPr id="20" name="19 CuadroTexto"/>
          <p:cNvSpPr txBox="1"/>
          <p:nvPr/>
        </p:nvSpPr>
        <p:spPr>
          <a:xfrm>
            <a:off x="2285984" y="3857628"/>
            <a:ext cx="1000132"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Aceptación del Pedido</a:t>
            </a:r>
            <a:endParaRPr lang="es-ES" sz="1400" dirty="0">
              <a:solidFill>
                <a:schemeClr val="bg1"/>
              </a:solidFill>
              <a:latin typeface="Times New Roman" pitchFamily="18" charset="0"/>
              <a:cs typeface="Times New Roman" pitchFamily="18" charset="0"/>
            </a:endParaRPr>
          </a:p>
        </p:txBody>
      </p:sp>
      <p:sp>
        <p:nvSpPr>
          <p:cNvPr id="21" name="20 CuadroTexto"/>
          <p:cNvSpPr txBox="1"/>
          <p:nvPr/>
        </p:nvSpPr>
        <p:spPr>
          <a:xfrm>
            <a:off x="3714744" y="3857628"/>
            <a:ext cx="1143008"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¿Existe Capacidad?</a:t>
            </a:r>
            <a:endParaRPr lang="es-ES" sz="1400" dirty="0">
              <a:solidFill>
                <a:schemeClr val="bg1"/>
              </a:solidFill>
              <a:latin typeface="Times New Roman" pitchFamily="18" charset="0"/>
              <a:cs typeface="Times New Roman" pitchFamily="18" charset="0"/>
            </a:endParaRPr>
          </a:p>
        </p:txBody>
      </p:sp>
      <p:sp>
        <p:nvSpPr>
          <p:cNvPr id="23" name="22 CuadroTexto"/>
          <p:cNvSpPr txBox="1"/>
          <p:nvPr/>
        </p:nvSpPr>
        <p:spPr>
          <a:xfrm>
            <a:off x="3571868" y="2857496"/>
            <a:ext cx="1428760"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Subcontratación</a:t>
            </a:r>
            <a:endParaRPr lang="es-ES" sz="1400" dirty="0">
              <a:solidFill>
                <a:schemeClr val="bg1"/>
              </a:solidFill>
              <a:latin typeface="Times New Roman" pitchFamily="18" charset="0"/>
              <a:cs typeface="Times New Roman" pitchFamily="18" charset="0"/>
            </a:endParaRPr>
          </a:p>
        </p:txBody>
      </p:sp>
      <p:sp>
        <p:nvSpPr>
          <p:cNvPr id="24" name="23 CuadroTexto"/>
          <p:cNvSpPr txBox="1"/>
          <p:nvPr/>
        </p:nvSpPr>
        <p:spPr>
          <a:xfrm>
            <a:off x="3714744" y="5072074"/>
            <a:ext cx="1143008"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Fabricación</a:t>
            </a:r>
            <a:endParaRPr lang="es-ES" sz="1400" dirty="0">
              <a:solidFill>
                <a:schemeClr val="bg1"/>
              </a:solidFill>
              <a:latin typeface="Times New Roman" pitchFamily="18" charset="0"/>
              <a:cs typeface="Times New Roman" pitchFamily="18" charset="0"/>
            </a:endParaRPr>
          </a:p>
        </p:txBody>
      </p:sp>
      <p:sp>
        <p:nvSpPr>
          <p:cNvPr id="25" name="24 CuadroTexto"/>
          <p:cNvSpPr txBox="1"/>
          <p:nvPr/>
        </p:nvSpPr>
        <p:spPr>
          <a:xfrm>
            <a:off x="5357818" y="3857628"/>
            <a:ext cx="1143008"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¿Reparto en la Capital?</a:t>
            </a:r>
            <a:endParaRPr lang="es-ES" sz="1400" dirty="0">
              <a:solidFill>
                <a:schemeClr val="bg1"/>
              </a:solidFill>
              <a:latin typeface="Times New Roman" pitchFamily="18" charset="0"/>
              <a:cs typeface="Times New Roman" pitchFamily="18" charset="0"/>
            </a:endParaRPr>
          </a:p>
        </p:txBody>
      </p:sp>
      <p:sp>
        <p:nvSpPr>
          <p:cNvPr id="26" name="25 CuadroTexto"/>
          <p:cNvSpPr txBox="1"/>
          <p:nvPr/>
        </p:nvSpPr>
        <p:spPr>
          <a:xfrm>
            <a:off x="5214942" y="2857496"/>
            <a:ext cx="1428760"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Subcontratación</a:t>
            </a:r>
            <a:endParaRPr lang="es-ES" sz="1400" dirty="0">
              <a:solidFill>
                <a:schemeClr val="bg1"/>
              </a:solidFill>
              <a:latin typeface="Times New Roman" pitchFamily="18" charset="0"/>
              <a:cs typeface="Times New Roman" pitchFamily="18" charset="0"/>
            </a:endParaRPr>
          </a:p>
        </p:txBody>
      </p:sp>
      <p:sp>
        <p:nvSpPr>
          <p:cNvPr id="27" name="26 CuadroTexto"/>
          <p:cNvSpPr txBox="1"/>
          <p:nvPr/>
        </p:nvSpPr>
        <p:spPr>
          <a:xfrm>
            <a:off x="5214942" y="4929198"/>
            <a:ext cx="1428760"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Entrega Directa al Cliente</a:t>
            </a:r>
            <a:endParaRPr lang="es-ES" sz="1400" dirty="0">
              <a:solidFill>
                <a:schemeClr val="bg1"/>
              </a:solidFill>
              <a:latin typeface="Times New Roman" pitchFamily="18" charset="0"/>
              <a:cs typeface="Times New Roman" pitchFamily="18" charset="0"/>
            </a:endParaRPr>
          </a:p>
        </p:txBody>
      </p:sp>
      <p:sp>
        <p:nvSpPr>
          <p:cNvPr id="28" name="27 CuadroTexto"/>
          <p:cNvSpPr txBox="1"/>
          <p:nvPr/>
        </p:nvSpPr>
        <p:spPr>
          <a:xfrm>
            <a:off x="6929454" y="3857628"/>
            <a:ext cx="1071570"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Facturación y Cobro</a:t>
            </a:r>
            <a:endParaRPr lang="es-ES" sz="1400" dirty="0">
              <a:solidFill>
                <a:schemeClr val="bg1"/>
              </a:solidFill>
              <a:latin typeface="Times New Roman" pitchFamily="18" charset="0"/>
              <a:cs typeface="Times New Roman" pitchFamily="18" charset="0"/>
            </a:endParaRPr>
          </a:p>
        </p:txBody>
      </p:sp>
      <p:sp>
        <p:nvSpPr>
          <p:cNvPr id="29" name="28 CuadroTexto"/>
          <p:cNvSpPr txBox="1"/>
          <p:nvPr/>
        </p:nvSpPr>
        <p:spPr>
          <a:xfrm>
            <a:off x="928662" y="2857496"/>
            <a:ext cx="1143008" cy="738664"/>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Actividades de Comerciales</a:t>
            </a:r>
            <a:endParaRPr lang="es-ES" sz="1400" dirty="0">
              <a:solidFill>
                <a:schemeClr val="bg1"/>
              </a:solidFill>
              <a:latin typeface="Times New Roman" pitchFamily="18" charset="0"/>
              <a:cs typeface="Times New Roman" pitchFamily="18" charset="0"/>
            </a:endParaRPr>
          </a:p>
        </p:txBody>
      </p:sp>
      <p:sp>
        <p:nvSpPr>
          <p:cNvPr id="30" name="29 CuadroTexto"/>
          <p:cNvSpPr txBox="1"/>
          <p:nvPr/>
        </p:nvSpPr>
        <p:spPr>
          <a:xfrm>
            <a:off x="6858016" y="5857892"/>
            <a:ext cx="1214446" cy="307777"/>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Contabilidad</a:t>
            </a:r>
            <a:endParaRPr lang="es-ES" sz="1400" dirty="0">
              <a:solidFill>
                <a:schemeClr val="bg1"/>
              </a:solidFill>
              <a:latin typeface="Times New Roman" pitchFamily="18" charset="0"/>
              <a:cs typeface="Times New Roman" pitchFamily="18" charset="0"/>
            </a:endParaRPr>
          </a:p>
        </p:txBody>
      </p:sp>
      <p:sp>
        <p:nvSpPr>
          <p:cNvPr id="31" name="30 CuadroTexto"/>
          <p:cNvSpPr txBox="1"/>
          <p:nvPr/>
        </p:nvSpPr>
        <p:spPr>
          <a:xfrm>
            <a:off x="3500430" y="5786454"/>
            <a:ext cx="1571636" cy="523220"/>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rtlCol="0">
            <a:spAutoFit/>
          </a:bodyPr>
          <a:lstStyle/>
          <a:p>
            <a:pPr algn="ctr"/>
            <a:r>
              <a:rPr lang="es-ES" sz="1400" dirty="0" smtClean="0">
                <a:solidFill>
                  <a:schemeClr val="bg1"/>
                </a:solidFill>
                <a:latin typeface="Times New Roman" pitchFamily="18" charset="0"/>
                <a:cs typeface="Times New Roman" pitchFamily="18" charset="0"/>
              </a:rPr>
              <a:t>Control de Compras y Costes</a:t>
            </a:r>
            <a:endParaRPr lang="es-ES" sz="1400" dirty="0">
              <a:solidFill>
                <a:schemeClr val="bg1"/>
              </a:solidFill>
              <a:latin typeface="Times New Roman" pitchFamily="18" charset="0"/>
              <a:cs typeface="Times New Roman" pitchFamily="18" charset="0"/>
            </a:endParaRPr>
          </a:p>
        </p:txBody>
      </p:sp>
      <p:sp>
        <p:nvSpPr>
          <p:cNvPr id="32" name="31 CuadroTexto"/>
          <p:cNvSpPr txBox="1"/>
          <p:nvPr/>
        </p:nvSpPr>
        <p:spPr>
          <a:xfrm>
            <a:off x="4071934" y="4572008"/>
            <a:ext cx="428628" cy="307777"/>
          </a:xfrm>
          <a:prstGeom prst="rect">
            <a:avLst/>
          </a:prstGeom>
          <a:noFill/>
        </p:spPr>
        <p:txBody>
          <a:bodyPr wrap="square" rtlCol="0">
            <a:spAutoFit/>
          </a:bodyPr>
          <a:lstStyle/>
          <a:p>
            <a:pPr algn="ctr"/>
            <a:r>
              <a:rPr lang="es-ES" sz="1400" dirty="0" smtClean="0">
                <a:latin typeface="Times New Roman" pitchFamily="18" charset="0"/>
                <a:cs typeface="Times New Roman" pitchFamily="18" charset="0"/>
              </a:rPr>
              <a:t>Si</a:t>
            </a:r>
            <a:endParaRPr lang="es-ES" sz="1400" dirty="0">
              <a:latin typeface="Times New Roman" pitchFamily="18" charset="0"/>
              <a:cs typeface="Times New Roman" pitchFamily="18" charset="0"/>
            </a:endParaRPr>
          </a:p>
        </p:txBody>
      </p:sp>
      <p:sp>
        <p:nvSpPr>
          <p:cNvPr id="33" name="32 CuadroTexto"/>
          <p:cNvSpPr txBox="1"/>
          <p:nvPr/>
        </p:nvSpPr>
        <p:spPr>
          <a:xfrm>
            <a:off x="4071934" y="3357562"/>
            <a:ext cx="428628" cy="307777"/>
          </a:xfrm>
          <a:prstGeom prst="rect">
            <a:avLst/>
          </a:prstGeom>
          <a:noFill/>
        </p:spPr>
        <p:txBody>
          <a:bodyPr wrap="square" rtlCol="0">
            <a:spAutoFit/>
          </a:bodyPr>
          <a:lstStyle/>
          <a:p>
            <a:pPr algn="ctr"/>
            <a:r>
              <a:rPr lang="es-ES" sz="1400" dirty="0" smtClean="0">
                <a:latin typeface="Times New Roman" pitchFamily="18" charset="0"/>
                <a:cs typeface="Times New Roman" pitchFamily="18" charset="0"/>
              </a:rPr>
              <a:t>No</a:t>
            </a:r>
            <a:endParaRPr lang="es-ES" sz="1400" dirty="0">
              <a:latin typeface="Times New Roman" pitchFamily="18" charset="0"/>
              <a:cs typeface="Times New Roman" pitchFamily="18" charset="0"/>
            </a:endParaRPr>
          </a:p>
        </p:txBody>
      </p:sp>
      <p:cxnSp>
        <p:nvCxnSpPr>
          <p:cNvPr id="37" name="36 Conector recto de flecha"/>
          <p:cNvCxnSpPr>
            <a:stCxn id="13" idx="2"/>
            <a:endCxn id="17" idx="0"/>
          </p:cNvCxnSpPr>
          <p:nvPr/>
        </p:nvCxnSpPr>
        <p:spPr>
          <a:xfrm rot="5400000">
            <a:off x="4190668" y="1976098"/>
            <a:ext cx="19116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a:stCxn id="13" idx="1"/>
            <a:endCxn id="14" idx="3"/>
          </p:cNvCxnSpPr>
          <p:nvPr/>
        </p:nvCxnSpPr>
        <p:spPr>
          <a:xfrm rot="10800000">
            <a:off x="2000232" y="1618908"/>
            <a:ext cx="171451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a:off x="4857752" y="1643050"/>
            <a:ext cx="171451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20" idx="3"/>
            <a:endCxn id="21" idx="1"/>
          </p:cNvCxnSpPr>
          <p:nvPr/>
        </p:nvCxnSpPr>
        <p:spPr>
          <a:xfrm>
            <a:off x="3286116" y="4119238"/>
            <a:ext cx="42862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1857356" y="4143380"/>
            <a:ext cx="428628"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61 Conector recto de flecha"/>
          <p:cNvCxnSpPr>
            <a:stCxn id="23" idx="3"/>
            <a:endCxn id="25" idx="1"/>
          </p:cNvCxnSpPr>
          <p:nvPr/>
        </p:nvCxnSpPr>
        <p:spPr>
          <a:xfrm>
            <a:off x="5000628" y="3011385"/>
            <a:ext cx="357190" cy="11078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63 Conector recto de flecha"/>
          <p:cNvCxnSpPr>
            <a:stCxn id="24" idx="3"/>
            <a:endCxn id="25" idx="1"/>
          </p:cNvCxnSpPr>
          <p:nvPr/>
        </p:nvCxnSpPr>
        <p:spPr>
          <a:xfrm flipV="1">
            <a:off x="4857752" y="4119238"/>
            <a:ext cx="500066" cy="11067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68 Botón de acción: Inicio">
            <a:hlinkClick r:id="" action="ppaction://hlinkshowjump?jump=firstslide" highlightClick="1"/>
          </p:cNvPr>
          <p:cNvSpPr/>
          <p:nvPr/>
        </p:nvSpPr>
        <p:spPr>
          <a:xfrm>
            <a:off x="7929586" y="657224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9" name="78 Conector recto de flecha"/>
          <p:cNvCxnSpPr>
            <a:stCxn id="32" idx="2"/>
            <a:endCxn id="24" idx="0"/>
          </p:cNvCxnSpPr>
          <p:nvPr/>
        </p:nvCxnSpPr>
        <p:spPr>
          <a:xfrm rot="5400000">
            <a:off x="4190104" y="4975929"/>
            <a:ext cx="192289"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2" name="101 Conector recto de flecha"/>
          <p:cNvCxnSpPr>
            <a:stCxn id="21" idx="2"/>
            <a:endCxn id="32" idx="0"/>
          </p:cNvCxnSpPr>
          <p:nvPr/>
        </p:nvCxnSpPr>
        <p:spPr>
          <a:xfrm rot="5400000">
            <a:off x="4190668" y="4476428"/>
            <a:ext cx="19116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 name="111 Conector recto de flecha"/>
          <p:cNvCxnSpPr>
            <a:stCxn id="31" idx="0"/>
            <a:endCxn id="24" idx="2"/>
          </p:cNvCxnSpPr>
          <p:nvPr/>
        </p:nvCxnSpPr>
        <p:spPr>
          <a:xfrm rot="5400000" flipH="1" flipV="1">
            <a:off x="4082947" y="5583153"/>
            <a:ext cx="406603"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6" name="125 Conector recto de flecha"/>
          <p:cNvCxnSpPr>
            <a:stCxn id="21" idx="0"/>
            <a:endCxn id="33" idx="2"/>
          </p:cNvCxnSpPr>
          <p:nvPr/>
        </p:nvCxnSpPr>
        <p:spPr>
          <a:xfrm rot="5400000" flipH="1" flipV="1">
            <a:off x="4190104" y="3761484"/>
            <a:ext cx="192289"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0" name="129 Conector recto de flecha"/>
          <p:cNvCxnSpPr>
            <a:stCxn id="33" idx="0"/>
            <a:endCxn id="23" idx="2"/>
          </p:cNvCxnSpPr>
          <p:nvPr/>
        </p:nvCxnSpPr>
        <p:spPr>
          <a:xfrm rot="5400000" flipH="1" flipV="1">
            <a:off x="4190104" y="3261418"/>
            <a:ext cx="192289"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7" name="166 CuadroTexto"/>
          <p:cNvSpPr txBox="1"/>
          <p:nvPr/>
        </p:nvSpPr>
        <p:spPr>
          <a:xfrm>
            <a:off x="5715008" y="3357562"/>
            <a:ext cx="428628" cy="307777"/>
          </a:xfrm>
          <a:prstGeom prst="rect">
            <a:avLst/>
          </a:prstGeom>
          <a:noFill/>
        </p:spPr>
        <p:txBody>
          <a:bodyPr wrap="square" rtlCol="0">
            <a:spAutoFit/>
          </a:bodyPr>
          <a:lstStyle/>
          <a:p>
            <a:pPr algn="ctr"/>
            <a:r>
              <a:rPr lang="es-ES" sz="1400" dirty="0" smtClean="0">
                <a:latin typeface="Times New Roman" pitchFamily="18" charset="0"/>
                <a:cs typeface="Times New Roman" pitchFamily="18" charset="0"/>
              </a:rPr>
              <a:t>No</a:t>
            </a:r>
            <a:endParaRPr lang="es-ES" sz="1400" dirty="0">
              <a:latin typeface="Times New Roman" pitchFamily="18" charset="0"/>
              <a:cs typeface="Times New Roman" pitchFamily="18" charset="0"/>
            </a:endParaRPr>
          </a:p>
        </p:txBody>
      </p:sp>
      <p:cxnSp>
        <p:nvCxnSpPr>
          <p:cNvPr id="168" name="167 Conector recto de flecha"/>
          <p:cNvCxnSpPr>
            <a:stCxn id="25" idx="0"/>
            <a:endCxn id="167" idx="2"/>
          </p:cNvCxnSpPr>
          <p:nvPr/>
        </p:nvCxnSpPr>
        <p:spPr>
          <a:xfrm rot="5400000" flipH="1" flipV="1">
            <a:off x="5833178" y="3761484"/>
            <a:ext cx="192289"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9" name="168 Conector recto de flecha"/>
          <p:cNvCxnSpPr>
            <a:stCxn id="167" idx="0"/>
            <a:endCxn id="26" idx="2"/>
          </p:cNvCxnSpPr>
          <p:nvPr/>
        </p:nvCxnSpPr>
        <p:spPr>
          <a:xfrm rot="5400000" flipH="1" flipV="1">
            <a:off x="5833178" y="3261418"/>
            <a:ext cx="192289"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0" name="169 CuadroTexto"/>
          <p:cNvSpPr txBox="1"/>
          <p:nvPr/>
        </p:nvSpPr>
        <p:spPr>
          <a:xfrm>
            <a:off x="5715008" y="4500570"/>
            <a:ext cx="428628" cy="307777"/>
          </a:xfrm>
          <a:prstGeom prst="rect">
            <a:avLst/>
          </a:prstGeom>
          <a:noFill/>
        </p:spPr>
        <p:txBody>
          <a:bodyPr wrap="square" rtlCol="0">
            <a:spAutoFit/>
          </a:bodyPr>
          <a:lstStyle/>
          <a:p>
            <a:pPr algn="ctr"/>
            <a:r>
              <a:rPr lang="es-ES" sz="1400" dirty="0" smtClean="0">
                <a:latin typeface="Times New Roman" pitchFamily="18" charset="0"/>
                <a:cs typeface="Times New Roman" pitchFamily="18" charset="0"/>
              </a:rPr>
              <a:t>Si</a:t>
            </a:r>
            <a:endParaRPr lang="es-ES" sz="1400" dirty="0">
              <a:latin typeface="Times New Roman" pitchFamily="18" charset="0"/>
              <a:cs typeface="Times New Roman" pitchFamily="18" charset="0"/>
            </a:endParaRPr>
          </a:p>
        </p:txBody>
      </p:sp>
      <p:cxnSp>
        <p:nvCxnSpPr>
          <p:cNvPr id="171" name="170 Conector recto de flecha"/>
          <p:cNvCxnSpPr>
            <a:stCxn id="170" idx="2"/>
            <a:endCxn id="27" idx="0"/>
          </p:cNvCxnSpPr>
          <p:nvPr/>
        </p:nvCxnSpPr>
        <p:spPr>
          <a:xfrm rot="5400000">
            <a:off x="5868897" y="4868772"/>
            <a:ext cx="120851"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2" name="171 Conector recto de flecha"/>
          <p:cNvCxnSpPr>
            <a:stCxn id="25" idx="2"/>
            <a:endCxn id="170" idx="0"/>
          </p:cNvCxnSpPr>
          <p:nvPr/>
        </p:nvCxnSpPr>
        <p:spPr>
          <a:xfrm rot="5400000">
            <a:off x="5869461" y="4440709"/>
            <a:ext cx="11972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1" name="180 Conector recto de flecha"/>
          <p:cNvCxnSpPr>
            <a:stCxn id="26" idx="3"/>
            <a:endCxn id="28" idx="1"/>
          </p:cNvCxnSpPr>
          <p:nvPr/>
        </p:nvCxnSpPr>
        <p:spPr>
          <a:xfrm>
            <a:off x="6643702" y="3011385"/>
            <a:ext cx="285752" cy="110785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182 Conector recto de flecha"/>
          <p:cNvCxnSpPr>
            <a:stCxn id="27" idx="3"/>
            <a:endCxn id="28" idx="1"/>
          </p:cNvCxnSpPr>
          <p:nvPr/>
        </p:nvCxnSpPr>
        <p:spPr>
          <a:xfrm flipV="1">
            <a:off x="6643702" y="4119238"/>
            <a:ext cx="285752" cy="10715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5" name="184 Conector recto de flecha"/>
          <p:cNvCxnSpPr>
            <a:stCxn id="4" idx="3"/>
            <a:endCxn id="19" idx="1"/>
          </p:cNvCxnSpPr>
          <p:nvPr/>
        </p:nvCxnSpPr>
        <p:spPr>
          <a:xfrm>
            <a:off x="553998" y="4071942"/>
            <a:ext cx="588978" cy="11013"/>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1" name="220 Conector recto de flecha"/>
          <p:cNvCxnSpPr>
            <a:stCxn id="28" idx="3"/>
            <a:endCxn id="18" idx="1"/>
          </p:cNvCxnSpPr>
          <p:nvPr/>
        </p:nvCxnSpPr>
        <p:spPr>
          <a:xfrm>
            <a:off x="8001024" y="4119238"/>
            <a:ext cx="588978" cy="24142"/>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1" name="230 Conector recto de flecha"/>
          <p:cNvCxnSpPr>
            <a:stCxn id="14" idx="2"/>
            <a:endCxn id="29" idx="0"/>
          </p:cNvCxnSpPr>
          <p:nvPr/>
        </p:nvCxnSpPr>
        <p:spPr>
          <a:xfrm rot="5400000">
            <a:off x="1011677" y="2369007"/>
            <a:ext cx="97697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2" name="241 Conector recto de flecha"/>
          <p:cNvCxnSpPr>
            <a:stCxn id="28" idx="2"/>
            <a:endCxn id="30" idx="0"/>
          </p:cNvCxnSpPr>
          <p:nvPr/>
        </p:nvCxnSpPr>
        <p:spPr>
          <a:xfrm rot="5400000">
            <a:off x="6726717" y="5119370"/>
            <a:ext cx="147704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6" name="255 Conector recto de flecha"/>
          <p:cNvCxnSpPr>
            <a:stCxn id="29" idx="1"/>
            <a:endCxn id="4" idx="3"/>
          </p:cNvCxnSpPr>
          <p:nvPr/>
        </p:nvCxnSpPr>
        <p:spPr>
          <a:xfrm rot="10800000" flipV="1">
            <a:off x="553998" y="3226828"/>
            <a:ext cx="374664" cy="8451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9" name="268 Conector recto"/>
          <p:cNvCxnSpPr/>
          <p:nvPr/>
        </p:nvCxnSpPr>
        <p:spPr>
          <a:xfrm rot="5400000" flipH="1" flipV="1">
            <a:off x="-1857420" y="3857628"/>
            <a:ext cx="5214974" cy="71438"/>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73" name="272 Conector recto"/>
          <p:cNvCxnSpPr/>
          <p:nvPr/>
        </p:nvCxnSpPr>
        <p:spPr>
          <a:xfrm rot="5400000" flipH="1" flipV="1">
            <a:off x="5786446" y="3857628"/>
            <a:ext cx="5214974" cy="71438"/>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54" name="53 Abrir llave"/>
          <p:cNvSpPr/>
          <p:nvPr/>
        </p:nvSpPr>
        <p:spPr>
          <a:xfrm rot="5400000">
            <a:off x="4321967" y="-964437"/>
            <a:ext cx="428628" cy="750099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1143000"/>
          </a:xfrm>
        </p:spPr>
        <p:txBody>
          <a:bodyPr>
            <a:no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Diseño de la Estructura a Nivel de Puestos</a:t>
            </a:r>
            <a:endParaRPr lang="es-ES" sz="4500" dirty="0"/>
          </a:p>
        </p:txBody>
      </p:sp>
      <p:sp>
        <p:nvSpPr>
          <p:cNvPr id="28" name="27 Botón de acción: Inicio">
            <a:hlinkClick r:id="" action="ppaction://hlinkshowjump?jump=firstslide" highlightClick="1"/>
          </p:cNvPr>
          <p:cNvSpPr/>
          <p:nvPr/>
        </p:nvSpPr>
        <p:spPr>
          <a:xfrm>
            <a:off x="7715272" y="6429396"/>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7" name="36 Grupo"/>
          <p:cNvGrpSpPr/>
          <p:nvPr/>
        </p:nvGrpSpPr>
        <p:grpSpPr>
          <a:xfrm>
            <a:off x="1214414" y="5842337"/>
            <a:ext cx="1982325" cy="1015663"/>
            <a:chOff x="1214414" y="5842337"/>
            <a:chExt cx="1982325" cy="1015663"/>
          </a:xfrm>
        </p:grpSpPr>
        <p:sp>
          <p:nvSpPr>
            <p:cNvPr id="36" name="35 Rectángulo redondeado">
              <a:hlinkClick r:id="rId2" action="ppaction://hlinksldjump"/>
            </p:cNvPr>
            <p:cNvSpPr/>
            <p:nvPr/>
          </p:nvSpPr>
          <p:spPr>
            <a:xfrm>
              <a:off x="1214414" y="6072206"/>
              <a:ext cx="1928826" cy="785794"/>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smtClean="0">
                  <a:solidFill>
                    <a:schemeClr val="tx1"/>
                  </a:solidFill>
                  <a:latin typeface="Agency FB" pitchFamily="34" charset="0"/>
                  <a:cs typeface="Arial" pitchFamily="34" charset="0"/>
                </a:rPr>
                <a:t>Especificaciones de Puestos</a:t>
              </a:r>
              <a:endParaRPr lang="es-ES" sz="2000" dirty="0">
                <a:solidFill>
                  <a:schemeClr val="tx1"/>
                </a:solidFill>
                <a:latin typeface="Agency FB" pitchFamily="34" charset="0"/>
              </a:endParaRPr>
            </a:p>
          </p:txBody>
        </p:sp>
        <p:sp>
          <p:nvSpPr>
            <p:cNvPr id="30" name="29 Rectángulo"/>
            <p:cNvSpPr/>
            <p:nvPr/>
          </p:nvSpPr>
          <p:spPr>
            <a:xfrm>
              <a:off x="2786050" y="5842337"/>
              <a:ext cx="410689" cy="1015663"/>
            </a:xfrm>
            <a:prstGeom prst="rect">
              <a:avLst/>
            </a:prstGeom>
            <a:noFill/>
          </p:spPr>
          <p:txBody>
            <a:bodyPr wrap="square" lIns="91440" tIns="45720" rIns="91440" bIns="45720">
              <a:spAutoFit/>
            </a:bodyPr>
            <a:lstStyle/>
            <a:p>
              <a:pPr algn="ctr"/>
              <a:r>
                <a:rPr lang="es-ES" sz="6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s-ES" sz="6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pSp>
      <p:cxnSp>
        <p:nvCxnSpPr>
          <p:cNvPr id="5" name="4 Conector recto de flecha"/>
          <p:cNvCxnSpPr/>
          <p:nvPr/>
        </p:nvCxnSpPr>
        <p:spPr>
          <a:xfrm rot="5400000">
            <a:off x="-1035089" y="4035429"/>
            <a:ext cx="3929090" cy="1588"/>
          </a:xfrm>
          <a:prstGeom prst="straightConnector1">
            <a:avLst/>
          </a:prstGeom>
          <a:ln w="50800" cmpd="sng">
            <a:solidFill>
              <a:schemeClr val="tx1"/>
            </a:solidFill>
            <a:prstDash val="solid"/>
            <a:headEnd type="arrow"/>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1214414" y="1928802"/>
            <a:ext cx="7286676" cy="1588"/>
          </a:xfrm>
          <a:prstGeom prst="straightConnector1">
            <a:avLst/>
          </a:prstGeom>
          <a:ln w="50800" cmpd="sng">
            <a:solidFill>
              <a:schemeClr val="tx1"/>
            </a:solidFill>
            <a:prstDash val="solid"/>
            <a:headEnd type="arrow"/>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2 Rectángulo"/>
          <p:cNvSpPr/>
          <p:nvPr/>
        </p:nvSpPr>
        <p:spPr>
          <a:xfrm>
            <a:off x="1142976" y="2143116"/>
            <a:ext cx="7429552" cy="3857652"/>
          </a:xfrm>
          <a:prstGeom prst="rect">
            <a:avLst/>
          </a:prstGeom>
          <a:solidFill>
            <a:srgbClr val="0070C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 name="9 Conector recto"/>
          <p:cNvCxnSpPr>
            <a:stCxn id="3" idx="1"/>
            <a:endCxn id="3" idx="3"/>
          </p:cNvCxnSpPr>
          <p:nvPr/>
        </p:nvCxnSpPr>
        <p:spPr>
          <a:xfrm rot="10800000" flipH="1">
            <a:off x="1142976" y="4071942"/>
            <a:ext cx="7429552" cy="1588"/>
          </a:xfrm>
          <a:prstGeom prst="line">
            <a:avLst/>
          </a:prstGeom>
          <a:ln w="254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a:stCxn id="3" idx="0"/>
            <a:endCxn id="3" idx="2"/>
          </p:cNvCxnSpPr>
          <p:nvPr/>
        </p:nvCxnSpPr>
        <p:spPr>
          <a:xfrm rot="16200000" flipH="1">
            <a:off x="2928926" y="4071942"/>
            <a:ext cx="3857652" cy="1588"/>
          </a:xfrm>
          <a:prstGeom prst="line">
            <a:avLst/>
          </a:prstGeom>
          <a:ln w="254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1785918" y="1500174"/>
            <a:ext cx="2643206" cy="369332"/>
          </a:xfrm>
          <a:prstGeom prst="rect">
            <a:avLst/>
          </a:prstGeom>
          <a:noFill/>
        </p:spPr>
        <p:txBody>
          <a:bodyPr wrap="square" rtlCol="0">
            <a:spAutoFit/>
          </a:bodyPr>
          <a:lstStyle/>
          <a:p>
            <a:r>
              <a:rPr lang="es-ES" b="1" dirty="0" smtClean="0"/>
              <a:t>Especialización Horizontal</a:t>
            </a:r>
            <a:endParaRPr lang="es-ES" b="1" dirty="0"/>
          </a:p>
        </p:txBody>
      </p:sp>
      <p:sp>
        <p:nvSpPr>
          <p:cNvPr id="14" name="13 CuadroTexto"/>
          <p:cNvSpPr txBox="1"/>
          <p:nvPr/>
        </p:nvSpPr>
        <p:spPr>
          <a:xfrm>
            <a:off x="5572132" y="1500174"/>
            <a:ext cx="2143140" cy="369332"/>
          </a:xfrm>
          <a:prstGeom prst="rect">
            <a:avLst/>
          </a:prstGeom>
          <a:noFill/>
        </p:spPr>
        <p:txBody>
          <a:bodyPr wrap="square" rtlCol="0">
            <a:spAutoFit/>
          </a:bodyPr>
          <a:lstStyle/>
          <a:p>
            <a:r>
              <a:rPr lang="es-ES" b="1" dirty="0" smtClean="0"/>
              <a:t>Amplitud Horizontal</a:t>
            </a:r>
            <a:endParaRPr lang="es-ES" b="1" dirty="0"/>
          </a:p>
        </p:txBody>
      </p:sp>
      <p:sp>
        <p:nvSpPr>
          <p:cNvPr id="15" name="14 CuadroTexto"/>
          <p:cNvSpPr txBox="1"/>
          <p:nvPr/>
        </p:nvSpPr>
        <p:spPr>
          <a:xfrm>
            <a:off x="214282" y="2571744"/>
            <a:ext cx="738664" cy="1071570"/>
          </a:xfrm>
          <a:prstGeom prst="rect">
            <a:avLst/>
          </a:prstGeom>
          <a:noFill/>
        </p:spPr>
        <p:txBody>
          <a:bodyPr vert="vert270" wrap="square" rtlCol="0">
            <a:spAutoFit/>
          </a:bodyPr>
          <a:lstStyle/>
          <a:p>
            <a:pPr algn="ctr"/>
            <a:r>
              <a:rPr lang="es-ES" b="1" dirty="0" smtClean="0"/>
              <a:t>Amplitud Vertical</a:t>
            </a:r>
            <a:endParaRPr lang="es-ES" b="1" dirty="0"/>
          </a:p>
        </p:txBody>
      </p:sp>
      <p:sp>
        <p:nvSpPr>
          <p:cNvPr id="16" name="15 CuadroTexto"/>
          <p:cNvSpPr txBox="1"/>
          <p:nvPr/>
        </p:nvSpPr>
        <p:spPr>
          <a:xfrm>
            <a:off x="142844" y="4143380"/>
            <a:ext cx="738664" cy="1643074"/>
          </a:xfrm>
          <a:prstGeom prst="rect">
            <a:avLst/>
          </a:prstGeom>
          <a:noFill/>
        </p:spPr>
        <p:txBody>
          <a:bodyPr vert="vert270" wrap="square" rtlCol="0">
            <a:spAutoFit/>
          </a:bodyPr>
          <a:lstStyle/>
          <a:p>
            <a:pPr algn="ctr"/>
            <a:r>
              <a:rPr lang="es-ES" b="1" dirty="0" smtClean="0"/>
              <a:t>Especialización Vertical</a:t>
            </a:r>
            <a:endParaRPr lang="es-ES" b="1" dirty="0"/>
          </a:p>
        </p:txBody>
      </p:sp>
      <p:sp>
        <p:nvSpPr>
          <p:cNvPr id="17" name="16 CuadroTexto"/>
          <p:cNvSpPr txBox="1"/>
          <p:nvPr/>
        </p:nvSpPr>
        <p:spPr>
          <a:xfrm>
            <a:off x="5214942" y="2214554"/>
            <a:ext cx="1071570" cy="369332"/>
          </a:xfrm>
          <a:prstGeom prst="rect">
            <a:avLst/>
          </a:prstGeom>
          <a:noFill/>
        </p:spPr>
        <p:txBody>
          <a:bodyPr wrap="square" rtlCol="0">
            <a:spAutoFit/>
          </a:bodyPr>
          <a:lstStyle/>
          <a:p>
            <a:r>
              <a:rPr lang="es-ES" dirty="0" smtClean="0">
                <a:solidFill>
                  <a:schemeClr val="bg1"/>
                </a:solidFill>
                <a:latin typeface="Bradley Hand ITC" pitchFamily="66" charset="0"/>
              </a:rPr>
              <a:t>Gerente</a:t>
            </a:r>
            <a:endParaRPr lang="es-ES" dirty="0">
              <a:solidFill>
                <a:schemeClr val="bg1"/>
              </a:solidFill>
              <a:latin typeface="Bradley Hand ITC" pitchFamily="66" charset="0"/>
            </a:endParaRPr>
          </a:p>
        </p:txBody>
      </p:sp>
      <p:sp>
        <p:nvSpPr>
          <p:cNvPr id="18" name="17 CuadroTexto"/>
          <p:cNvSpPr txBox="1"/>
          <p:nvPr/>
        </p:nvSpPr>
        <p:spPr>
          <a:xfrm>
            <a:off x="5214942" y="2643182"/>
            <a:ext cx="2000264" cy="369332"/>
          </a:xfrm>
          <a:prstGeom prst="rect">
            <a:avLst/>
          </a:prstGeom>
          <a:noFill/>
        </p:spPr>
        <p:txBody>
          <a:bodyPr wrap="square" rtlCol="0">
            <a:spAutoFit/>
          </a:bodyPr>
          <a:lstStyle/>
          <a:p>
            <a:r>
              <a:rPr lang="es-ES" dirty="0" smtClean="0">
                <a:solidFill>
                  <a:schemeClr val="bg1"/>
                </a:solidFill>
                <a:latin typeface="Bradley Hand ITC" pitchFamily="66" charset="0"/>
              </a:rPr>
              <a:t>Jefe de Producción</a:t>
            </a:r>
            <a:endParaRPr lang="es-ES" dirty="0">
              <a:solidFill>
                <a:schemeClr val="bg1"/>
              </a:solidFill>
              <a:latin typeface="Bradley Hand ITC" pitchFamily="66" charset="0"/>
            </a:endParaRPr>
          </a:p>
        </p:txBody>
      </p:sp>
      <p:sp>
        <p:nvSpPr>
          <p:cNvPr id="19" name="18 CuadroTexto"/>
          <p:cNvSpPr txBox="1"/>
          <p:nvPr/>
        </p:nvSpPr>
        <p:spPr>
          <a:xfrm>
            <a:off x="5214942" y="3071810"/>
            <a:ext cx="2428892" cy="369332"/>
          </a:xfrm>
          <a:prstGeom prst="rect">
            <a:avLst/>
          </a:prstGeom>
          <a:noFill/>
        </p:spPr>
        <p:txBody>
          <a:bodyPr wrap="square" rtlCol="0">
            <a:spAutoFit/>
          </a:bodyPr>
          <a:lstStyle/>
          <a:p>
            <a:r>
              <a:rPr lang="es-ES" dirty="0" smtClean="0">
                <a:solidFill>
                  <a:schemeClr val="bg1"/>
                </a:solidFill>
                <a:latin typeface="Bradley Hand ITC" pitchFamily="66" charset="0"/>
              </a:rPr>
              <a:t>Jefe de Administración</a:t>
            </a:r>
            <a:endParaRPr lang="es-ES" dirty="0">
              <a:solidFill>
                <a:schemeClr val="bg1"/>
              </a:solidFill>
              <a:latin typeface="Bradley Hand ITC" pitchFamily="66" charset="0"/>
            </a:endParaRPr>
          </a:p>
        </p:txBody>
      </p:sp>
      <p:sp>
        <p:nvSpPr>
          <p:cNvPr id="20" name="19 CuadroTexto"/>
          <p:cNvSpPr txBox="1"/>
          <p:nvPr/>
        </p:nvSpPr>
        <p:spPr>
          <a:xfrm>
            <a:off x="5214942" y="3500438"/>
            <a:ext cx="1571636" cy="369332"/>
          </a:xfrm>
          <a:prstGeom prst="rect">
            <a:avLst/>
          </a:prstGeom>
          <a:noFill/>
        </p:spPr>
        <p:txBody>
          <a:bodyPr wrap="square" rtlCol="0">
            <a:spAutoFit/>
          </a:bodyPr>
          <a:lstStyle/>
          <a:p>
            <a:r>
              <a:rPr lang="es-ES" dirty="0" smtClean="0">
                <a:solidFill>
                  <a:schemeClr val="bg1"/>
                </a:solidFill>
                <a:latin typeface="Bradley Hand ITC" pitchFamily="66" charset="0"/>
              </a:rPr>
              <a:t>Jefe de Ventas</a:t>
            </a:r>
            <a:endParaRPr lang="es-ES" dirty="0">
              <a:solidFill>
                <a:schemeClr val="bg1"/>
              </a:solidFill>
              <a:latin typeface="Bradley Hand ITC" pitchFamily="66" charset="0"/>
            </a:endParaRPr>
          </a:p>
        </p:txBody>
      </p:sp>
      <p:sp>
        <p:nvSpPr>
          <p:cNvPr id="21" name="20 CuadroTexto"/>
          <p:cNvSpPr txBox="1"/>
          <p:nvPr/>
        </p:nvSpPr>
        <p:spPr>
          <a:xfrm>
            <a:off x="5214942" y="4286256"/>
            <a:ext cx="1857388" cy="369332"/>
          </a:xfrm>
          <a:prstGeom prst="rect">
            <a:avLst/>
          </a:prstGeom>
          <a:noFill/>
        </p:spPr>
        <p:txBody>
          <a:bodyPr wrap="square" rtlCol="0">
            <a:spAutoFit/>
          </a:bodyPr>
          <a:lstStyle/>
          <a:p>
            <a:r>
              <a:rPr lang="es-ES" dirty="0" smtClean="0">
                <a:solidFill>
                  <a:schemeClr val="bg1"/>
                </a:solidFill>
                <a:latin typeface="Bradley Hand ITC" pitchFamily="66" charset="0"/>
              </a:rPr>
              <a:t>Jefe de Taller</a:t>
            </a:r>
            <a:endParaRPr lang="es-ES" dirty="0">
              <a:solidFill>
                <a:schemeClr val="bg1"/>
              </a:solidFill>
              <a:latin typeface="Bradley Hand ITC" pitchFamily="66" charset="0"/>
            </a:endParaRPr>
          </a:p>
        </p:txBody>
      </p:sp>
      <p:sp>
        <p:nvSpPr>
          <p:cNvPr id="22" name="21 CuadroTexto"/>
          <p:cNvSpPr txBox="1"/>
          <p:nvPr/>
        </p:nvSpPr>
        <p:spPr>
          <a:xfrm>
            <a:off x="5214942" y="4714884"/>
            <a:ext cx="2214578" cy="369332"/>
          </a:xfrm>
          <a:prstGeom prst="rect">
            <a:avLst/>
          </a:prstGeom>
          <a:noFill/>
        </p:spPr>
        <p:txBody>
          <a:bodyPr wrap="square" rtlCol="0">
            <a:spAutoFit/>
          </a:bodyPr>
          <a:lstStyle/>
          <a:p>
            <a:r>
              <a:rPr lang="es-ES" dirty="0" smtClean="0">
                <a:solidFill>
                  <a:schemeClr val="bg1"/>
                </a:solidFill>
                <a:latin typeface="Bradley Hand ITC" pitchFamily="66" charset="0"/>
              </a:rPr>
              <a:t>Jefe de Preimpresión</a:t>
            </a:r>
            <a:endParaRPr lang="es-ES" dirty="0">
              <a:solidFill>
                <a:schemeClr val="bg1"/>
              </a:solidFill>
              <a:latin typeface="Bradley Hand ITC" pitchFamily="66" charset="0"/>
            </a:endParaRPr>
          </a:p>
        </p:txBody>
      </p:sp>
      <p:sp>
        <p:nvSpPr>
          <p:cNvPr id="23" name="22 CuadroTexto"/>
          <p:cNvSpPr txBox="1"/>
          <p:nvPr/>
        </p:nvSpPr>
        <p:spPr>
          <a:xfrm>
            <a:off x="1428728" y="2285992"/>
            <a:ext cx="3214710" cy="369332"/>
          </a:xfrm>
          <a:prstGeom prst="rect">
            <a:avLst/>
          </a:prstGeom>
          <a:noFill/>
        </p:spPr>
        <p:txBody>
          <a:bodyPr wrap="square" rtlCol="0">
            <a:spAutoFit/>
          </a:bodyPr>
          <a:lstStyle/>
          <a:p>
            <a:r>
              <a:rPr lang="es-ES" dirty="0" smtClean="0">
                <a:solidFill>
                  <a:schemeClr val="bg1"/>
                </a:solidFill>
                <a:latin typeface="Bradley Hand ITC" pitchFamily="66" charset="0"/>
              </a:rPr>
              <a:t>Responsable Compras y Costes</a:t>
            </a:r>
            <a:endParaRPr lang="es-ES" dirty="0">
              <a:solidFill>
                <a:schemeClr val="bg1"/>
              </a:solidFill>
              <a:latin typeface="Bradley Hand ITC" pitchFamily="66" charset="0"/>
            </a:endParaRPr>
          </a:p>
        </p:txBody>
      </p:sp>
      <p:sp>
        <p:nvSpPr>
          <p:cNvPr id="24" name="23 CuadroTexto"/>
          <p:cNvSpPr txBox="1"/>
          <p:nvPr/>
        </p:nvSpPr>
        <p:spPr>
          <a:xfrm>
            <a:off x="1428728" y="2786058"/>
            <a:ext cx="1928826" cy="369332"/>
          </a:xfrm>
          <a:prstGeom prst="rect">
            <a:avLst/>
          </a:prstGeom>
          <a:noFill/>
        </p:spPr>
        <p:txBody>
          <a:bodyPr wrap="square" rtlCol="0">
            <a:spAutoFit/>
          </a:bodyPr>
          <a:lstStyle/>
          <a:p>
            <a:r>
              <a:rPr lang="es-ES" dirty="0" smtClean="0">
                <a:solidFill>
                  <a:schemeClr val="bg1"/>
                </a:solidFill>
                <a:latin typeface="Bradley Hand ITC" pitchFamily="66" charset="0"/>
              </a:rPr>
              <a:t>Presupuestos</a:t>
            </a:r>
            <a:endParaRPr lang="es-ES" dirty="0">
              <a:solidFill>
                <a:schemeClr val="bg1"/>
              </a:solidFill>
              <a:latin typeface="Bradley Hand ITC" pitchFamily="66" charset="0"/>
            </a:endParaRPr>
          </a:p>
        </p:txBody>
      </p:sp>
      <p:sp>
        <p:nvSpPr>
          <p:cNvPr id="25" name="24 CuadroTexto"/>
          <p:cNvSpPr txBox="1"/>
          <p:nvPr/>
        </p:nvSpPr>
        <p:spPr>
          <a:xfrm>
            <a:off x="1428728" y="3286124"/>
            <a:ext cx="1428760" cy="369332"/>
          </a:xfrm>
          <a:prstGeom prst="rect">
            <a:avLst/>
          </a:prstGeom>
          <a:noFill/>
        </p:spPr>
        <p:txBody>
          <a:bodyPr wrap="square" rtlCol="0">
            <a:spAutoFit/>
          </a:bodyPr>
          <a:lstStyle/>
          <a:p>
            <a:r>
              <a:rPr lang="es-ES" dirty="0" smtClean="0">
                <a:solidFill>
                  <a:schemeClr val="bg1"/>
                </a:solidFill>
                <a:latin typeface="Bradley Hand ITC" pitchFamily="66" charset="0"/>
              </a:rPr>
              <a:t>Técnico CTP</a:t>
            </a:r>
            <a:endParaRPr lang="es-ES" dirty="0">
              <a:solidFill>
                <a:schemeClr val="bg1"/>
              </a:solidFill>
              <a:latin typeface="Bradley Hand ITC" pitchFamily="66" charset="0"/>
            </a:endParaRPr>
          </a:p>
        </p:txBody>
      </p:sp>
      <p:sp>
        <p:nvSpPr>
          <p:cNvPr id="26" name="25 CuadroTexto"/>
          <p:cNvSpPr txBox="1"/>
          <p:nvPr/>
        </p:nvSpPr>
        <p:spPr>
          <a:xfrm>
            <a:off x="1357290" y="4143380"/>
            <a:ext cx="3357586" cy="1754326"/>
          </a:xfrm>
          <a:prstGeom prst="rect">
            <a:avLst/>
          </a:prstGeom>
          <a:noFill/>
        </p:spPr>
        <p:txBody>
          <a:bodyPr wrap="square" rtlCol="0">
            <a:spAutoFit/>
          </a:bodyPr>
          <a:lstStyle/>
          <a:p>
            <a:r>
              <a:rPr lang="es-ES" dirty="0" smtClean="0">
                <a:solidFill>
                  <a:schemeClr val="bg1"/>
                </a:solidFill>
                <a:latin typeface="Bradley Hand ITC" pitchFamily="66" charset="0"/>
              </a:rPr>
              <a:t>Auxiliar Administración</a:t>
            </a:r>
          </a:p>
          <a:p>
            <a:r>
              <a:rPr lang="es-ES" dirty="0" smtClean="0">
                <a:solidFill>
                  <a:schemeClr val="bg1"/>
                </a:solidFill>
                <a:latin typeface="Bradley Hand ITC" pitchFamily="66" charset="0"/>
              </a:rPr>
              <a:t>Atención al Cliente</a:t>
            </a:r>
          </a:p>
          <a:p>
            <a:r>
              <a:rPr lang="es-ES" dirty="0" smtClean="0">
                <a:solidFill>
                  <a:schemeClr val="bg1"/>
                </a:solidFill>
                <a:latin typeface="Bradley Hand ITC" pitchFamily="66" charset="0"/>
              </a:rPr>
              <a:t>Comercial</a:t>
            </a:r>
          </a:p>
          <a:p>
            <a:r>
              <a:rPr lang="es-ES" dirty="0" smtClean="0">
                <a:solidFill>
                  <a:schemeClr val="bg1"/>
                </a:solidFill>
                <a:latin typeface="Bradley Hand ITC" pitchFamily="66" charset="0"/>
              </a:rPr>
              <a:t>Op. Impresión y Postimpresión</a:t>
            </a:r>
          </a:p>
          <a:p>
            <a:r>
              <a:rPr lang="es-ES" dirty="0" smtClean="0">
                <a:solidFill>
                  <a:schemeClr val="bg1"/>
                </a:solidFill>
                <a:latin typeface="Bradley Hand ITC" pitchFamily="66" charset="0"/>
              </a:rPr>
              <a:t>Op. Preimpresión</a:t>
            </a:r>
          </a:p>
          <a:p>
            <a:r>
              <a:rPr lang="es-ES" dirty="0" smtClean="0">
                <a:solidFill>
                  <a:schemeClr val="bg1"/>
                </a:solidFill>
                <a:latin typeface="Bradley Hand ITC" pitchFamily="66" charset="0"/>
              </a:rPr>
              <a:t>Montaje  Preimpresión</a:t>
            </a:r>
            <a:endParaRPr lang="es-ES" dirty="0">
              <a:solidFill>
                <a:schemeClr val="bg1"/>
              </a:solidFill>
              <a:latin typeface="Bradley Hand ITC" pitchFamily="66" charset="0"/>
            </a:endParaRPr>
          </a:p>
        </p:txBody>
      </p:sp>
      <p:sp>
        <p:nvSpPr>
          <p:cNvPr id="34" name="33 Rectángulo"/>
          <p:cNvSpPr/>
          <p:nvPr/>
        </p:nvSpPr>
        <p:spPr>
          <a:xfrm>
            <a:off x="7000892" y="2357430"/>
            <a:ext cx="410689" cy="707886"/>
          </a:xfrm>
          <a:prstGeom prst="rect">
            <a:avLst/>
          </a:prstGeom>
          <a:noFill/>
        </p:spPr>
        <p:txBody>
          <a:bodyPr wrap="square" lIns="91440" tIns="45720" rIns="91440" bIns="45720">
            <a:spAutoFit/>
          </a:bodyPr>
          <a:lstStyle/>
          <a:p>
            <a:pPr algn="ctr"/>
            <a:r>
              <a:rPr lang="es-E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s-E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5" name="34 Rectángulo"/>
          <p:cNvSpPr/>
          <p:nvPr/>
        </p:nvSpPr>
        <p:spPr>
          <a:xfrm>
            <a:off x="2571736" y="3000372"/>
            <a:ext cx="410689" cy="707886"/>
          </a:xfrm>
          <a:prstGeom prst="rect">
            <a:avLst/>
          </a:prstGeom>
          <a:noFill/>
        </p:spPr>
        <p:txBody>
          <a:bodyPr wrap="square" lIns="91440" tIns="45720" rIns="91440" bIns="45720">
            <a:spAutoFit/>
          </a:bodyPr>
          <a:lstStyle/>
          <a:p>
            <a:pPr algn="ctr"/>
            <a:r>
              <a:rPr lang="es-E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s-E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8" name="37 Rectángulo"/>
          <p:cNvSpPr/>
          <p:nvPr/>
        </p:nvSpPr>
        <p:spPr>
          <a:xfrm>
            <a:off x="4286248" y="4714884"/>
            <a:ext cx="410689" cy="707886"/>
          </a:xfrm>
          <a:prstGeom prst="rect">
            <a:avLst/>
          </a:prstGeom>
          <a:noFill/>
        </p:spPr>
        <p:txBody>
          <a:bodyPr wrap="square" lIns="91440" tIns="45720" rIns="91440" bIns="45720">
            <a:spAutoFit/>
          </a:bodyPr>
          <a:lstStyle/>
          <a:p>
            <a:pPr algn="ctr"/>
            <a:r>
              <a:rPr lang="es-E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s-E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Especificaciones de Puestos</a:t>
            </a:r>
            <a:endParaRPr lang="es-ES" sz="4500" dirty="0"/>
          </a:p>
        </p:txBody>
      </p:sp>
      <p:sp>
        <p:nvSpPr>
          <p:cNvPr id="20" name="19 Llamada de flecha a la derecha"/>
          <p:cNvSpPr/>
          <p:nvPr/>
        </p:nvSpPr>
        <p:spPr>
          <a:xfrm rot="20608599">
            <a:off x="818059" y="3163885"/>
            <a:ext cx="1357322" cy="1428760"/>
          </a:xfrm>
          <a:prstGeom prst="rightArrowCallout">
            <a:avLst/>
          </a:prstGeom>
          <a:solidFill>
            <a:srgbClr val="0070C0"/>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dirty="0" smtClean="0"/>
              <a:t>Operarios  Impresión</a:t>
            </a:r>
            <a:endParaRPr lang="es-ES" dirty="0"/>
          </a:p>
        </p:txBody>
      </p:sp>
      <p:sp>
        <p:nvSpPr>
          <p:cNvPr id="22" name="21 Llamada de flecha a la derecha"/>
          <p:cNvSpPr/>
          <p:nvPr/>
        </p:nvSpPr>
        <p:spPr>
          <a:xfrm rot="20495624">
            <a:off x="1000100" y="1643050"/>
            <a:ext cx="1357322" cy="1428760"/>
          </a:xfrm>
          <a:prstGeom prst="rightArrowCallout">
            <a:avLst/>
          </a:prstGeom>
          <a:solidFill>
            <a:srgbClr val="0070C0"/>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dirty="0" smtClean="0"/>
              <a:t>Jefe de Producción</a:t>
            </a:r>
            <a:endParaRPr lang="es-ES" dirty="0"/>
          </a:p>
        </p:txBody>
      </p:sp>
      <p:sp>
        <p:nvSpPr>
          <p:cNvPr id="25" name="24 Rectángulo"/>
          <p:cNvSpPr/>
          <p:nvPr/>
        </p:nvSpPr>
        <p:spPr>
          <a:xfrm>
            <a:off x="2000232" y="4714884"/>
            <a:ext cx="6143668" cy="1285884"/>
          </a:xfrm>
          <a:prstGeom prst="rect">
            <a:avLst/>
          </a:prstGeom>
          <a:ln>
            <a:noFill/>
          </a:ln>
          <a:effectLst>
            <a:glow rad="63500">
              <a:schemeClr val="accent1">
                <a:satMod val="175000"/>
                <a:alpha val="40000"/>
              </a:schemeClr>
            </a:glow>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Aunque éste puesto no pertenece a la tecnoestructura, se encuentra especializado horizontalmente y ampliado verticalmente por realizar tareas complejas que requieren una cualificación específica.</a:t>
            </a:r>
            <a:endParaRPr lang="es-ES" dirty="0"/>
          </a:p>
        </p:txBody>
      </p:sp>
      <p:sp>
        <p:nvSpPr>
          <p:cNvPr id="28" name="27 Rectángulo"/>
          <p:cNvSpPr/>
          <p:nvPr/>
        </p:nvSpPr>
        <p:spPr>
          <a:xfrm>
            <a:off x="2428860" y="1714488"/>
            <a:ext cx="6143668" cy="1285884"/>
          </a:xfrm>
          <a:prstGeom prst="rect">
            <a:avLst/>
          </a:prstGeom>
          <a:ln>
            <a:noFill/>
          </a:ln>
          <a:effectLst>
            <a:glow rad="63500">
              <a:schemeClr val="accent1">
                <a:satMod val="175000"/>
                <a:alpha val="40000"/>
              </a:schemeClr>
            </a:glow>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El puesto se localiza en la alta dirección, sin embargo sus funciones son más amplias, ya que actúa como un asesor para casi todos los departamentos de la organización, cumpliendo de esta manera funciones de </a:t>
            </a:r>
            <a:r>
              <a:rPr lang="es-ES" dirty="0" err="1" smtClean="0"/>
              <a:t>Staff</a:t>
            </a:r>
            <a:r>
              <a:rPr lang="es-ES" dirty="0" smtClean="0"/>
              <a:t>.</a:t>
            </a:r>
            <a:endParaRPr lang="es-ES" dirty="0"/>
          </a:p>
        </p:txBody>
      </p:sp>
      <p:sp>
        <p:nvSpPr>
          <p:cNvPr id="29" name="28 Rectángulo"/>
          <p:cNvSpPr/>
          <p:nvPr/>
        </p:nvSpPr>
        <p:spPr>
          <a:xfrm>
            <a:off x="2214546" y="3214686"/>
            <a:ext cx="6143668" cy="1285884"/>
          </a:xfrm>
          <a:prstGeom prst="rect">
            <a:avLst/>
          </a:prstGeom>
          <a:ln>
            <a:noFill/>
          </a:ln>
          <a:effectLst>
            <a:glow rad="63500">
              <a:schemeClr val="accent1">
                <a:satMod val="175000"/>
                <a:alpha val="40000"/>
              </a:schemeClr>
            </a:glow>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Aun siendo personal operativo de tareas rutinarias, realizan diversos cometidos según el pedido a realizar, de forma que estos puestos pueden contemplarse con una cierta amplitud horizontal.</a:t>
            </a:r>
            <a:endParaRPr lang="es-ES" dirty="0"/>
          </a:p>
        </p:txBody>
      </p:sp>
      <p:sp>
        <p:nvSpPr>
          <p:cNvPr id="30" name="29 Llamada de flecha a la derecha"/>
          <p:cNvSpPr/>
          <p:nvPr/>
        </p:nvSpPr>
        <p:spPr>
          <a:xfrm rot="20608599">
            <a:off x="603744" y="4664083"/>
            <a:ext cx="1357322" cy="1428760"/>
          </a:xfrm>
          <a:prstGeom prst="rightArrowCallout">
            <a:avLst/>
          </a:prstGeom>
          <a:solidFill>
            <a:srgbClr val="0070C0"/>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dirty="0" smtClean="0"/>
              <a:t>Técnico de CTP</a:t>
            </a:r>
            <a:endParaRPr lang="es-ES" dirty="0"/>
          </a:p>
        </p:txBody>
      </p:sp>
      <p:sp>
        <p:nvSpPr>
          <p:cNvPr id="9" name="8 Botón de acción: Volver">
            <a:hlinkClick r:id="rId2" action="ppaction://hlinksldjump" highlightClick="1"/>
          </p:cNvPr>
          <p:cNvSpPr/>
          <p:nvPr/>
        </p:nvSpPr>
        <p:spPr>
          <a:xfrm>
            <a:off x="8072462" y="6072206"/>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Botón de acción: Inicio">
            <a:hlinkClick r:id="" action="ppaction://hlinkshowjump?jump=firstslide" highlightClick="1"/>
          </p:cNvPr>
          <p:cNvSpPr/>
          <p:nvPr/>
        </p:nvSpPr>
        <p:spPr>
          <a:xfrm>
            <a:off x="8072462" y="6429396"/>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20"/>
                  </p:tgtEl>
                </p:cond>
              </p:nextCondLst>
            </p:seq>
            <p:seq concurrent="1" nextAc="seek">
              <p:cTn id="10" restart="whenNotActive" fill="hold" evtFilter="cancelBubble" nodeType="interactiveSeq">
                <p:stCondLst>
                  <p:cond evt="onClick" delay="0">
                    <p:tgtEl>
                      <p:spTgt spid="22"/>
                    </p:tgtEl>
                  </p:cond>
                </p:stCondLst>
                <p:endSync evt="end" delay="0">
                  <p:rtn val="all"/>
                </p:endSync>
                <p:childTnLst>
                  <p:par>
                    <p:cTn id="11" fill="hold">
                      <p:stCondLst>
                        <p:cond delay="0"/>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22"/>
                  </p:tgtEl>
                </p:cond>
              </p:nextCondLst>
            </p:seq>
            <p:seq concurrent="1" nextAc="seek">
              <p:cTn id="18" restart="whenNotActive" fill="hold" evtFilter="cancelBubble" nodeType="interactiveSeq">
                <p:stCondLst>
                  <p:cond evt="onClick" delay="0">
                    <p:tgtEl>
                      <p:spTgt spid="30"/>
                    </p:tgtEl>
                  </p:cond>
                </p:stCondLst>
                <p:endSync evt="end" delay="0">
                  <p:rtn val="all"/>
                </p:endSync>
                <p:childTnLst>
                  <p:par>
                    <p:cTn id="19" fill="hold">
                      <p:stCondLst>
                        <p:cond delay="0"/>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30"/>
                  </p:tgtEl>
                </p:cond>
              </p:nextCondLst>
            </p:seq>
          </p:childTnLst>
        </p:cTn>
      </p:par>
    </p:tnLst>
    <p:bldLst>
      <p:bldP spid="25" grpId="0" animBg="1"/>
      <p:bldP spid="28"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del Entorno</a:t>
            </a:r>
            <a:endParaRPr lang="es-ES" sz="5000" dirty="0"/>
          </a:p>
        </p:txBody>
      </p:sp>
      <p:sp>
        <p:nvSpPr>
          <p:cNvPr id="14" name="13 Rectángulo redondeado">
            <a:hlinkClick r:id="rId2" action="ppaction://hlinksldjump"/>
          </p:cNvPr>
          <p:cNvSpPr/>
          <p:nvPr/>
        </p:nvSpPr>
        <p:spPr>
          <a:xfrm>
            <a:off x="3500430" y="4143380"/>
            <a:ext cx="2500330" cy="1143008"/>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Visión General de las Dimensiones del Entorno</a:t>
            </a:r>
            <a:endParaRPr lang="es-ES" sz="2400" dirty="0">
              <a:solidFill>
                <a:schemeClr val="tx1"/>
              </a:solidFill>
              <a:latin typeface="Agency FB" pitchFamily="34" charset="0"/>
            </a:endParaRPr>
          </a:p>
        </p:txBody>
      </p:sp>
      <p:sp>
        <p:nvSpPr>
          <p:cNvPr id="24" name="23 Botón de acción: Inicio">
            <a:hlinkClick r:id="" action="ppaction://hlinkshowjump?jump=firstslide" highlightClick="1"/>
          </p:cNvPr>
          <p:cNvSpPr/>
          <p:nvPr/>
        </p:nvSpPr>
        <p:spPr>
          <a:xfrm>
            <a:off x="7215206" y="6429396"/>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Rectángulo redondeado">
            <a:hlinkClick r:id="rId3" action="ppaction://hlinksldjump"/>
          </p:cNvPr>
          <p:cNvSpPr/>
          <p:nvPr/>
        </p:nvSpPr>
        <p:spPr>
          <a:xfrm>
            <a:off x="642910" y="2285992"/>
            <a:ext cx="221457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20973883" lon="19500893" rev="1147"/>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Entorno Genérico</a:t>
            </a:r>
          </a:p>
          <a:p>
            <a:pPr algn="ctr"/>
            <a:r>
              <a:rPr lang="es-ES" sz="2400" b="1" dirty="0" smtClean="0">
                <a:solidFill>
                  <a:schemeClr val="tx1"/>
                </a:solidFill>
                <a:latin typeface="Agency FB" pitchFamily="34" charset="0"/>
                <a:cs typeface="Arial" pitchFamily="34" charset="0"/>
              </a:rPr>
              <a:t>(Macroentorno)</a:t>
            </a:r>
            <a:endParaRPr lang="es-ES" sz="2400" dirty="0">
              <a:solidFill>
                <a:schemeClr val="tx1"/>
              </a:solidFill>
              <a:latin typeface="Agency FB" pitchFamily="34" charset="0"/>
            </a:endParaRPr>
          </a:p>
        </p:txBody>
      </p:sp>
      <p:sp>
        <p:nvSpPr>
          <p:cNvPr id="28" name="27 Rectángulo redondeado">
            <a:hlinkClick r:id="rId4" action="ppaction://hlinksldjump"/>
          </p:cNvPr>
          <p:cNvSpPr/>
          <p:nvPr/>
        </p:nvSpPr>
        <p:spPr>
          <a:xfrm>
            <a:off x="6572264" y="2285992"/>
            <a:ext cx="221457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20999999" lon="2099989"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Entorno Específico</a:t>
            </a:r>
          </a:p>
          <a:p>
            <a:pPr algn="ctr"/>
            <a:r>
              <a:rPr lang="es-ES" sz="2400" b="1" dirty="0" smtClean="0">
                <a:solidFill>
                  <a:schemeClr val="tx1"/>
                </a:solidFill>
                <a:latin typeface="Agency FB" pitchFamily="34" charset="0"/>
                <a:cs typeface="Arial" pitchFamily="34" charset="0"/>
              </a:rPr>
              <a:t>(Microentorno)</a:t>
            </a:r>
            <a:endParaRPr lang="es-ES" sz="2400" dirty="0">
              <a:solidFill>
                <a:schemeClr val="tx1"/>
              </a:solidFill>
              <a:latin typeface="Agency FB" pitchFamily="34" charset="0"/>
            </a:endParaRPr>
          </a:p>
        </p:txBody>
      </p:sp>
      <p:grpSp>
        <p:nvGrpSpPr>
          <p:cNvPr id="33" name="32 Grupo"/>
          <p:cNvGrpSpPr/>
          <p:nvPr/>
        </p:nvGrpSpPr>
        <p:grpSpPr>
          <a:xfrm>
            <a:off x="500034" y="3429000"/>
            <a:ext cx="2786082" cy="2500330"/>
            <a:chOff x="357158" y="3429000"/>
            <a:chExt cx="2786082" cy="2500330"/>
          </a:xfrm>
          <a:scene3d>
            <a:camera prst="perspectiveFront" fov="5100000">
              <a:rot lat="0" lon="19799975" rev="0"/>
            </a:camera>
            <a:lightRig rig="flood" dir="t">
              <a:rot lat="0" lon="0" rev="13800000"/>
            </a:lightRig>
          </a:scene3d>
        </p:grpSpPr>
        <p:sp>
          <p:nvSpPr>
            <p:cNvPr id="32" name="31 Rectángulo"/>
            <p:cNvSpPr/>
            <p:nvPr/>
          </p:nvSpPr>
          <p:spPr>
            <a:xfrm>
              <a:off x="428596" y="3429000"/>
              <a:ext cx="2643206" cy="250033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CuadroTexto"/>
            <p:cNvSpPr txBox="1"/>
            <p:nvPr/>
          </p:nvSpPr>
          <p:spPr>
            <a:xfrm>
              <a:off x="357158" y="3571876"/>
              <a:ext cx="2786082" cy="1938992"/>
            </a:xfrm>
            <a:prstGeom prst="rect">
              <a:avLst/>
            </a:prstGeom>
            <a:noFill/>
            <a:ln>
              <a:noFill/>
            </a:ln>
            <a:effectLst>
              <a:outerShdw blurRad="184150" dist="241300" dir="11520000" sx="110000" sy="110000" algn="ctr">
                <a:srgbClr val="000000">
                  <a:alpha val="18000"/>
                </a:srgbClr>
              </a:outerShdw>
            </a:effectLst>
            <a:sp3d extrusionH="107950" prstMaterial="plastic">
              <a:bevelT w="82550" h="63500" prst="divot"/>
              <a:bevelB/>
            </a:sp3d>
          </p:spPr>
          <p:txBody>
            <a:bodyPr wrap="square" rtlCol="0">
              <a:spAutoFit/>
            </a:bodyPr>
            <a:lstStyle/>
            <a:p>
              <a:pPr algn="ctr">
                <a:lnSpc>
                  <a:spcPct val="150000"/>
                </a:lnSpc>
              </a:pPr>
              <a:r>
                <a:rPr lang="es-ES" sz="2000" b="1" dirty="0" smtClean="0"/>
                <a:t>Económicos</a:t>
              </a:r>
            </a:p>
            <a:p>
              <a:pPr algn="ctr">
                <a:lnSpc>
                  <a:spcPct val="150000"/>
                </a:lnSpc>
              </a:pPr>
              <a:r>
                <a:rPr lang="es-ES" sz="2000" b="1" dirty="0" smtClean="0"/>
                <a:t>Socioculturales</a:t>
              </a:r>
            </a:p>
            <a:p>
              <a:pPr algn="ctr">
                <a:lnSpc>
                  <a:spcPct val="150000"/>
                </a:lnSpc>
              </a:pPr>
              <a:r>
                <a:rPr lang="es-ES" sz="2000" b="1" dirty="0" smtClean="0"/>
                <a:t>Tecnológicos</a:t>
              </a:r>
            </a:p>
            <a:p>
              <a:pPr algn="ctr">
                <a:lnSpc>
                  <a:spcPct val="150000"/>
                </a:lnSpc>
              </a:pPr>
              <a:r>
                <a:rPr lang="es-ES" sz="2000" b="1" dirty="0" smtClean="0"/>
                <a:t>Políticos</a:t>
              </a:r>
              <a:endParaRPr lang="es-ES" sz="2000" b="1" dirty="0"/>
            </a:p>
          </p:txBody>
        </p:sp>
      </p:grpSp>
      <p:sp>
        <p:nvSpPr>
          <p:cNvPr id="35" name="34 Abrir llave"/>
          <p:cNvSpPr/>
          <p:nvPr/>
        </p:nvSpPr>
        <p:spPr>
          <a:xfrm rot="10800000">
            <a:off x="3071802" y="3357562"/>
            <a:ext cx="357190" cy="2643206"/>
          </a:xfrm>
          <a:prstGeom prst="lef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es-ES" dirty="0"/>
          </a:p>
        </p:txBody>
      </p:sp>
      <p:grpSp>
        <p:nvGrpSpPr>
          <p:cNvPr id="34" name="33 Grupo"/>
          <p:cNvGrpSpPr/>
          <p:nvPr/>
        </p:nvGrpSpPr>
        <p:grpSpPr>
          <a:xfrm>
            <a:off x="6215042" y="3429000"/>
            <a:ext cx="2786114" cy="2500330"/>
            <a:chOff x="6429388" y="3429000"/>
            <a:chExt cx="2571768" cy="2500330"/>
          </a:xfrm>
          <a:scene3d>
            <a:camera prst="perspectiveFront" fov="5100000">
              <a:rot lat="0" lon="2100000" rev="0"/>
            </a:camera>
            <a:lightRig rig="flood" dir="t">
              <a:rot lat="0" lon="0" rev="13800000"/>
            </a:lightRig>
          </a:scene3d>
        </p:grpSpPr>
        <p:sp>
          <p:nvSpPr>
            <p:cNvPr id="31" name="30 Rectángulo"/>
            <p:cNvSpPr/>
            <p:nvPr/>
          </p:nvSpPr>
          <p:spPr>
            <a:xfrm>
              <a:off x="6429388" y="3429000"/>
              <a:ext cx="2214578" cy="250033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29 CuadroTexto"/>
            <p:cNvSpPr txBox="1"/>
            <p:nvPr/>
          </p:nvSpPr>
          <p:spPr>
            <a:xfrm>
              <a:off x="6429388" y="3429000"/>
              <a:ext cx="2571768" cy="2400657"/>
            </a:xfrm>
            <a:prstGeom prst="rect">
              <a:avLst/>
            </a:prstGeom>
            <a:noFill/>
            <a:ln>
              <a:noFill/>
            </a:ln>
            <a:effectLst>
              <a:outerShdw blurRad="184150" dist="241300" dir="11520000" sx="110000" sy="110000" algn="ctr">
                <a:srgbClr val="000000">
                  <a:alpha val="18000"/>
                </a:srgbClr>
              </a:outerShdw>
            </a:effectLst>
            <a:sp3d extrusionH="107950" prstMaterial="plastic">
              <a:bevelT w="82550" h="63500" prst="divot"/>
              <a:bevelB/>
            </a:sp3d>
          </p:spPr>
          <p:txBody>
            <a:bodyPr wrap="square" rtlCol="0">
              <a:spAutoFit/>
            </a:bodyPr>
            <a:lstStyle/>
            <a:p>
              <a:pPr algn="ctr">
                <a:lnSpc>
                  <a:spcPct val="150000"/>
                </a:lnSpc>
              </a:pPr>
              <a:r>
                <a:rPr lang="es-ES" sz="2000" b="1" dirty="0" smtClean="0"/>
                <a:t>Proveedores</a:t>
              </a:r>
            </a:p>
            <a:p>
              <a:pPr algn="ctr">
                <a:lnSpc>
                  <a:spcPct val="150000"/>
                </a:lnSpc>
              </a:pPr>
              <a:r>
                <a:rPr lang="es-ES" sz="2000" b="1" dirty="0" smtClean="0"/>
                <a:t>Competidores</a:t>
              </a:r>
            </a:p>
            <a:p>
              <a:pPr algn="ctr">
                <a:lnSpc>
                  <a:spcPct val="150000"/>
                </a:lnSpc>
              </a:pPr>
              <a:r>
                <a:rPr lang="es-ES" sz="2000" b="1" dirty="0" smtClean="0"/>
                <a:t>Clientes</a:t>
              </a:r>
            </a:p>
            <a:p>
              <a:pPr algn="ctr">
                <a:lnSpc>
                  <a:spcPct val="150000"/>
                </a:lnSpc>
              </a:pPr>
              <a:r>
                <a:rPr lang="es-ES" sz="2000" b="1" dirty="0" smtClean="0"/>
                <a:t>Barreras  </a:t>
              </a:r>
            </a:p>
            <a:p>
              <a:pPr algn="ctr">
                <a:lnSpc>
                  <a:spcPct val="150000"/>
                </a:lnSpc>
              </a:pPr>
              <a:r>
                <a:rPr lang="es-ES" sz="2000" b="1" dirty="0" smtClean="0"/>
                <a:t>(Entrada/Salida)</a:t>
              </a:r>
              <a:endParaRPr lang="es-ES" sz="2000" b="1" dirty="0"/>
            </a:p>
          </p:txBody>
        </p:sp>
      </p:grpSp>
      <p:sp>
        <p:nvSpPr>
          <p:cNvPr id="36" name="35 Abrir llave"/>
          <p:cNvSpPr/>
          <p:nvPr/>
        </p:nvSpPr>
        <p:spPr>
          <a:xfrm>
            <a:off x="6072198" y="3357562"/>
            <a:ext cx="357190" cy="2643206"/>
          </a:xfrm>
          <a:prstGeom prst="lef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es-ES" dirty="0"/>
          </a:p>
        </p:txBody>
      </p:sp>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Macroentorno</a:t>
            </a:r>
            <a:endParaRPr lang="es-ES" sz="4500" dirty="0"/>
          </a:p>
        </p:txBody>
      </p:sp>
      <p:sp>
        <p:nvSpPr>
          <p:cNvPr id="11" name="10 Triángulo isósceles"/>
          <p:cNvSpPr/>
          <p:nvPr/>
        </p:nvSpPr>
        <p:spPr>
          <a:xfrm>
            <a:off x="1785918" y="1214422"/>
            <a:ext cx="5929354" cy="785818"/>
          </a:xfrm>
          <a:prstGeom prst="triangl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s-ES" dirty="0" smtClean="0"/>
              <a:t>Elementos del Macroentorno</a:t>
            </a:r>
          </a:p>
        </p:txBody>
      </p:sp>
      <p:sp>
        <p:nvSpPr>
          <p:cNvPr id="10" name="9 Trapecio"/>
          <p:cNvSpPr/>
          <p:nvPr/>
        </p:nvSpPr>
        <p:spPr>
          <a:xfrm>
            <a:off x="1357290" y="2000240"/>
            <a:ext cx="6786610" cy="1785950"/>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Económicos: Actualmente debido a la situación de recesión de la economía, se está produciendo un descenso del consumo en este sector debido a que las actividades de artes gráficas, como la impresión de folletos publicitarios para otras empresas, es algo secundario para la actividad de las mismas.</a:t>
            </a:r>
            <a:endParaRPr lang="es-ES" dirty="0"/>
          </a:p>
        </p:txBody>
      </p:sp>
      <p:sp>
        <p:nvSpPr>
          <p:cNvPr id="12" name="11 Trapecio"/>
          <p:cNvSpPr/>
          <p:nvPr/>
        </p:nvSpPr>
        <p:spPr>
          <a:xfrm>
            <a:off x="1142976" y="3786190"/>
            <a:ext cx="7215238" cy="857256"/>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Socioculturales: Actualmente en la sociedad se valoran cada vez más las empresas que fomentan el desarrollo sostenible, y que contribuyen a la mejora de su entorno participando en obras sociales.</a:t>
            </a:r>
            <a:endParaRPr lang="es-ES" dirty="0"/>
          </a:p>
        </p:txBody>
      </p:sp>
      <p:sp>
        <p:nvSpPr>
          <p:cNvPr id="13" name="12 Trapecio"/>
          <p:cNvSpPr/>
          <p:nvPr/>
        </p:nvSpPr>
        <p:spPr>
          <a:xfrm>
            <a:off x="857224" y="4643446"/>
            <a:ext cx="7786742" cy="1071570"/>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Tecnológicos: En este sector se está produciendo una continua mejora de la tecnología aplicable, lo que provoca la necesidad de una continua modernización del equipo para ser competitivos en el mercado.</a:t>
            </a:r>
          </a:p>
        </p:txBody>
      </p:sp>
      <p:sp>
        <p:nvSpPr>
          <p:cNvPr id="14" name="13 Trapecio"/>
          <p:cNvSpPr/>
          <p:nvPr/>
        </p:nvSpPr>
        <p:spPr>
          <a:xfrm>
            <a:off x="571472" y="5715016"/>
            <a:ext cx="8358246" cy="1142984"/>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Políticos: Actualmente no existe una regulación específica sobre las condiciones del desarrollo de esta actividad, aunque si se contemplan certificados de calidad que pueden ser exigibles, por ejemplo para los contratos con las administraciones públicas.</a:t>
            </a:r>
            <a:endParaRPr lang="es-ES" dirty="0"/>
          </a:p>
        </p:txBody>
      </p:sp>
      <p:sp>
        <p:nvSpPr>
          <p:cNvPr id="15" name="14 Botón de acción: Volver">
            <a:hlinkClick r:id="rId2" action="ppaction://hlinksldjump" highlightClick="1"/>
          </p:cNvPr>
          <p:cNvSpPr/>
          <p:nvPr/>
        </p:nvSpPr>
        <p:spPr>
          <a:xfrm>
            <a:off x="8286744" y="335756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Botón de acción: Inicio">
            <a:hlinkClick r:id="" action="ppaction://hlinkshowjump?jump=firstslide" highlightClick="1"/>
          </p:cNvPr>
          <p:cNvSpPr/>
          <p:nvPr/>
        </p:nvSpPr>
        <p:spPr>
          <a:xfrm>
            <a:off x="8286744" y="3714752"/>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2000" fill="hold"/>
                                        <p:tgtEl>
                                          <p:spTgt spid="12"/>
                                        </p:tgtEl>
                                        <p:attrNameLst>
                                          <p:attrName>ppt_x</p:attrName>
                                        </p:attrNameLst>
                                      </p:cBhvr>
                                      <p:tavLst>
                                        <p:tav tm="0">
                                          <p:val>
                                            <p:strVal val="#ppt_x"/>
                                          </p:val>
                                        </p:tav>
                                        <p:tav tm="100000">
                                          <p:val>
                                            <p:strVal val="#ppt_x"/>
                                          </p:val>
                                        </p:tav>
                                      </p:tavLst>
                                    </p:anim>
                                    <p:anim calcmode="lin" valueType="num">
                                      <p:cBhvr additive="base">
                                        <p:cTn id="15" dur="2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2000" fill="hold"/>
                                        <p:tgtEl>
                                          <p:spTgt spid="13"/>
                                        </p:tgtEl>
                                        <p:attrNameLst>
                                          <p:attrName>ppt_x</p:attrName>
                                        </p:attrNameLst>
                                      </p:cBhvr>
                                      <p:tavLst>
                                        <p:tav tm="0">
                                          <p:val>
                                            <p:strVal val="#ppt_x"/>
                                          </p:val>
                                        </p:tav>
                                        <p:tav tm="100000">
                                          <p:val>
                                            <p:strVal val="#ppt_x"/>
                                          </p:val>
                                        </p:tav>
                                      </p:tavLst>
                                    </p:anim>
                                    <p:anim calcmode="lin" valueType="num">
                                      <p:cBhvr additive="base">
                                        <p:cTn id="22"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7"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2000" fill="hold"/>
                                        <p:tgtEl>
                                          <p:spTgt spid="14"/>
                                        </p:tgtEl>
                                        <p:attrNameLst>
                                          <p:attrName>ppt_x</p:attrName>
                                        </p:attrNameLst>
                                      </p:cBhvr>
                                      <p:tavLst>
                                        <p:tav tm="0">
                                          <p:val>
                                            <p:strVal val="#ppt_x"/>
                                          </p:val>
                                        </p:tav>
                                        <p:tav tm="100000">
                                          <p:val>
                                            <p:strVal val="#ppt_x"/>
                                          </p:val>
                                        </p:tav>
                                      </p:tavLst>
                                    </p:anim>
                                    <p:anim calcmode="lin" valueType="num">
                                      <p:cBhvr additive="base">
                                        <p:cTn id="29"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3"/>
                  </p:tgtEl>
                </p:cond>
              </p:nextCondLst>
            </p:seq>
          </p:childTnLst>
        </p:cTn>
      </p:par>
    </p:tnLst>
    <p:bldLst>
      <p:bldP spid="10" grpId="0" animBg="1"/>
      <p:bldP spid="12"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5 Imagen" descr="Img162.JPG"/>
          <p:cNvPicPr>
            <a:picLocks noChangeAspect="1"/>
          </p:cNvPicPr>
          <p:nvPr/>
        </p:nvPicPr>
        <p:blipFill>
          <a:blip r:embed="rId2" cstate="print"/>
          <a:stretch>
            <a:fillRect/>
          </a:stretch>
        </p:blipFill>
        <p:spPr>
          <a:xfrm>
            <a:off x="0" y="0"/>
            <a:ext cx="9144000" cy="6858000"/>
          </a:xfrm>
          <a:prstGeom prst="rect">
            <a:avLst/>
          </a:prstGeom>
        </p:spPr>
      </p:pic>
      <p:sp>
        <p:nvSpPr>
          <p:cNvPr id="11" name="10 Rectángulo"/>
          <p:cNvSpPr/>
          <p:nvPr/>
        </p:nvSpPr>
        <p:spPr>
          <a:xfrm>
            <a:off x="1214414" y="0"/>
            <a:ext cx="6643734" cy="163121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DESCRIPTIVO DE LA EMPRESA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2" name="11 Rectángulo redondeado">
            <a:hlinkClick r:id="rId3" action="ppaction://hlinksldjump"/>
          </p:cNvPr>
          <p:cNvSpPr/>
          <p:nvPr/>
        </p:nvSpPr>
        <p:spPr>
          <a:xfrm>
            <a:off x="714348" y="2428868"/>
            <a:ext cx="2571768"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Historia</a:t>
            </a:r>
            <a:endParaRPr lang="es-ES" sz="2400" dirty="0">
              <a:solidFill>
                <a:schemeClr val="tx1"/>
              </a:solidFill>
              <a:latin typeface="Agency FB" pitchFamily="34" charset="0"/>
            </a:endParaRPr>
          </a:p>
        </p:txBody>
      </p:sp>
      <p:sp>
        <p:nvSpPr>
          <p:cNvPr id="13" name="12 Rectángulo redondeado">
            <a:hlinkClick r:id="rId4" action="ppaction://hlinksldjump"/>
          </p:cNvPr>
          <p:cNvSpPr/>
          <p:nvPr/>
        </p:nvSpPr>
        <p:spPr>
          <a:xfrm>
            <a:off x="714348" y="3214686"/>
            <a:ext cx="257176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Actividades Principales</a:t>
            </a:r>
            <a:endParaRPr lang="es-ES" sz="2400" dirty="0">
              <a:solidFill>
                <a:schemeClr val="tx1"/>
              </a:solidFill>
              <a:latin typeface="Agency FB" pitchFamily="34" charset="0"/>
            </a:endParaRPr>
          </a:p>
        </p:txBody>
      </p:sp>
      <p:sp>
        <p:nvSpPr>
          <p:cNvPr id="7" name="6 Botón de acción: Volver">
            <a:hlinkClick r:id="" action="ppaction://hlinkshowjump?jump=firstslide" highlightClick="1"/>
          </p:cNvPr>
          <p:cNvSpPr/>
          <p:nvPr/>
        </p:nvSpPr>
        <p:spPr>
          <a:xfrm>
            <a:off x="7929586" y="600076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Botón de acción: Inicio">
            <a:hlinkClick r:id="" action="ppaction://hlinkshowjump?jump=firstslide" highlightClick="1"/>
          </p:cNvPr>
          <p:cNvSpPr/>
          <p:nvPr/>
        </p:nvSpPr>
        <p:spPr>
          <a:xfrm>
            <a:off x="7929586" y="6357958"/>
            <a:ext cx="857256" cy="285728"/>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Rectángulo redondeado">
            <a:hlinkClick r:id="" action="ppaction://noaction"/>
          </p:cNvPr>
          <p:cNvSpPr/>
          <p:nvPr/>
        </p:nvSpPr>
        <p:spPr>
          <a:xfrm>
            <a:off x="714348" y="4429132"/>
            <a:ext cx="257176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Misión, Visión y Objetivo</a:t>
            </a:r>
            <a:endParaRPr lang="es-ES" sz="2400" dirty="0">
              <a:solidFill>
                <a:schemeClr val="tx1"/>
              </a:solidFill>
              <a:latin typeface="Agency FB" pitchFamily="34" charset="0"/>
            </a:endParaRP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14338"/>
            <a:ext cx="8229600" cy="1143000"/>
          </a:xfrm>
        </p:spPr>
        <p:txBody>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Microentorno</a:t>
            </a:r>
            <a:endParaRPr lang="es-ES" sz="4500" dirty="0"/>
          </a:p>
        </p:txBody>
      </p:sp>
      <p:sp>
        <p:nvSpPr>
          <p:cNvPr id="7" name="6 Triángulo isósceles"/>
          <p:cNvSpPr/>
          <p:nvPr/>
        </p:nvSpPr>
        <p:spPr>
          <a:xfrm>
            <a:off x="1714480" y="785794"/>
            <a:ext cx="6000792" cy="785818"/>
          </a:xfrm>
          <a:prstGeom prst="triangl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s-ES" dirty="0" smtClean="0"/>
              <a:t>Elementos del Microentorno</a:t>
            </a:r>
          </a:p>
        </p:txBody>
      </p:sp>
      <p:sp>
        <p:nvSpPr>
          <p:cNvPr id="8" name="7 Trapecio"/>
          <p:cNvSpPr/>
          <p:nvPr/>
        </p:nvSpPr>
        <p:spPr>
          <a:xfrm>
            <a:off x="1428728" y="1571612"/>
            <a:ext cx="6572296" cy="1143008"/>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Proveedores: Existe gran variedad de proveedores ofertando un producto de similares características, encontrando la diferencia fundamental entre ellos en la fiabilidad para cumplir los plazos de entrega establecidos.</a:t>
            </a:r>
            <a:endParaRPr lang="es-ES" dirty="0"/>
          </a:p>
        </p:txBody>
      </p:sp>
      <p:sp>
        <p:nvSpPr>
          <p:cNvPr id="9" name="8 Trapecio"/>
          <p:cNvSpPr/>
          <p:nvPr/>
        </p:nvSpPr>
        <p:spPr>
          <a:xfrm>
            <a:off x="1000100" y="2714620"/>
            <a:ext cx="7429552" cy="1785950"/>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t>Competidores: Como competencia directa se pueden contabilizar cinco empresas en la provincia, de las cuales sólo una posee tecnología similar a la de Imprenta Luque. Sin embargo existen un gran número de empresas que aun dedicándose a estas actividades, al no poseer instalaciones adecuadas, no se pueden considerar competidores directos por no poder hacer frente a pedidos de similar volumen.</a:t>
            </a:r>
          </a:p>
        </p:txBody>
      </p:sp>
      <p:sp>
        <p:nvSpPr>
          <p:cNvPr id="10" name="9 Trapecio"/>
          <p:cNvSpPr/>
          <p:nvPr/>
        </p:nvSpPr>
        <p:spPr>
          <a:xfrm>
            <a:off x="714348" y="4500570"/>
            <a:ext cx="8001056" cy="1071570"/>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Clientes: En este sector se exige principalmente rapidez en la elaboración del pedido, calidad y bajo precio. Existe una gran diversidad en los clientes, pudiendo ser desde pymes, grandes empresas nacionales o organismos públicos.</a:t>
            </a:r>
            <a:endParaRPr lang="es-ES" dirty="0"/>
          </a:p>
        </p:txBody>
      </p:sp>
      <p:sp>
        <p:nvSpPr>
          <p:cNvPr id="11" name="10 Trapecio"/>
          <p:cNvSpPr/>
          <p:nvPr/>
        </p:nvSpPr>
        <p:spPr>
          <a:xfrm>
            <a:off x="357158" y="5572140"/>
            <a:ext cx="8643998" cy="1285860"/>
          </a:xfrm>
          <a:prstGeom prst="trapezoid">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t>Barreras de Entrada/Salida: Principalmente existen tres barreras de entrada, que son la necesidad de personal muy cualificado, la adquisición de maquinaria de última generación que conlleva un elevado coste, y algo tan importante como es la reputación ante los clientes (que requiere mucho tiempo de actividad en este sector).</a:t>
            </a:r>
            <a:endParaRPr lang="es-ES" dirty="0"/>
          </a:p>
        </p:txBody>
      </p:sp>
      <p:sp>
        <p:nvSpPr>
          <p:cNvPr id="12" name="11 Botón de acción: Volver">
            <a:hlinkClick r:id="rId2" action="ppaction://hlinksldjump" highlightClick="1"/>
          </p:cNvPr>
          <p:cNvSpPr/>
          <p:nvPr/>
        </p:nvSpPr>
        <p:spPr>
          <a:xfrm>
            <a:off x="8286744" y="3071810"/>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Botón de acción: Inicio">
            <a:hlinkClick r:id="" action="ppaction://hlinkshowjump?jump=firstslide" highlightClick="1"/>
          </p:cNvPr>
          <p:cNvSpPr/>
          <p:nvPr/>
        </p:nvSpPr>
        <p:spPr>
          <a:xfrm>
            <a:off x="8286744" y="3429000"/>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 fill="hold"/>
                                        <p:tgtEl>
                                          <p:spTgt spid="8"/>
                                        </p:tgtEl>
                                        <p:attrNameLst>
                                          <p:attrName>ppt_x</p:attrName>
                                        </p:attrNameLst>
                                      </p:cBhvr>
                                      <p:tavLst>
                                        <p:tav tm="0">
                                          <p:val>
                                            <p:strVal val="#ppt_x"/>
                                          </p:val>
                                        </p:tav>
                                        <p:tav tm="100000">
                                          <p:val>
                                            <p:strVal val="#ppt_x"/>
                                          </p:val>
                                        </p:tav>
                                      </p:tavLst>
                                    </p:anim>
                                    <p:anim calcmode="lin" valueType="num">
                                      <p:cBhvr additive="base">
                                        <p:cTn id="8"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7"/>
                  </p:tgtEl>
                </p:cond>
              </p:nextCondLst>
            </p:seq>
            <p:seq concurrent="1" nextAc="seek">
              <p:cTn id="9" restart="whenNotActive" fill="hold" evtFilter="cancelBubble" nodeType="interactiveSeq">
                <p:stCondLst>
                  <p:cond evt="onClick" delay="0">
                    <p:tgtEl>
                      <p:spTgt spid="8"/>
                    </p:tgtEl>
                  </p:cond>
                </p:stCondLst>
                <p:endSync evt="end" delay="0">
                  <p:rtn val="all"/>
                </p:endSync>
                <p:childTnLst>
                  <p:par>
                    <p:cTn id="10" fill="hold">
                      <p:stCondLst>
                        <p:cond delay="0"/>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2000" fill="hold"/>
                                        <p:tgtEl>
                                          <p:spTgt spid="9"/>
                                        </p:tgtEl>
                                        <p:attrNameLst>
                                          <p:attrName>ppt_x</p:attrName>
                                        </p:attrNameLst>
                                      </p:cBhvr>
                                      <p:tavLst>
                                        <p:tav tm="0">
                                          <p:val>
                                            <p:strVal val="#ppt_x"/>
                                          </p:val>
                                        </p:tav>
                                        <p:tav tm="100000">
                                          <p:val>
                                            <p:strVal val="#ppt_x"/>
                                          </p:val>
                                        </p:tav>
                                      </p:tavLst>
                                    </p:anim>
                                    <p:anim calcmode="lin" valueType="num">
                                      <p:cBhvr additive="base">
                                        <p:cTn id="15"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8"/>
                  </p:tgtEl>
                </p:cond>
              </p:nextCondLst>
            </p:seq>
            <p:seq concurrent="1" nextAc="seek">
              <p:cTn id="16" restart="whenNotActive" fill="hold" evtFilter="cancelBubble" nodeType="interactiveSeq">
                <p:stCondLst>
                  <p:cond evt="onClick" delay="0">
                    <p:tgtEl>
                      <p:spTgt spid="9"/>
                    </p:tgtEl>
                  </p:cond>
                </p:stCondLst>
                <p:endSync evt="end" delay="0">
                  <p:rtn val="all"/>
                </p:endSync>
                <p:childTnLst>
                  <p:par>
                    <p:cTn id="17" fill="hold">
                      <p:stCondLst>
                        <p:cond delay="0"/>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2000" fill="hold"/>
                                        <p:tgtEl>
                                          <p:spTgt spid="10"/>
                                        </p:tgtEl>
                                        <p:attrNameLst>
                                          <p:attrName>ppt_x</p:attrName>
                                        </p:attrNameLst>
                                      </p:cBhvr>
                                      <p:tavLst>
                                        <p:tav tm="0">
                                          <p:val>
                                            <p:strVal val="#ppt_x"/>
                                          </p:val>
                                        </p:tav>
                                        <p:tav tm="100000">
                                          <p:val>
                                            <p:strVal val="#ppt_x"/>
                                          </p:val>
                                        </p:tav>
                                      </p:tavLst>
                                    </p:anim>
                                    <p:anim calcmode="lin" valueType="num">
                                      <p:cBhvr additive="base">
                                        <p:cTn id="22"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9"/>
                  </p:tgtEl>
                </p:cond>
              </p:nextCondLst>
            </p:seq>
            <p:seq concurrent="1" nextAc="seek">
              <p:cTn id="23" restart="whenNotActive" fill="hold" evtFilter="cancelBubble" nodeType="interactiveSeq">
                <p:stCondLst>
                  <p:cond evt="onClick" delay="0">
                    <p:tgtEl>
                      <p:spTgt spid="10"/>
                    </p:tgtEl>
                  </p:cond>
                </p:stCondLst>
                <p:endSync evt="end" delay="0">
                  <p:rtn val="all"/>
                </p:endSync>
                <p:childTnLst>
                  <p:par>
                    <p:cTn id="24" fill="hold">
                      <p:stCondLst>
                        <p:cond delay="0"/>
                      </p:stCondLst>
                      <p:childTnLst>
                        <p:par>
                          <p:cTn id="25" fill="hold">
                            <p:stCondLst>
                              <p:cond delay="0"/>
                            </p:stCondLst>
                            <p:childTnLst>
                              <p:par>
                                <p:cTn id="26" presetID="7" presetClass="entr" presetSubtype="4"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000" fill="hold"/>
                                        <p:tgtEl>
                                          <p:spTgt spid="11"/>
                                        </p:tgtEl>
                                        <p:attrNameLst>
                                          <p:attrName>ppt_x</p:attrName>
                                        </p:attrNameLst>
                                      </p:cBhvr>
                                      <p:tavLst>
                                        <p:tav tm="0">
                                          <p:val>
                                            <p:strVal val="#ppt_x"/>
                                          </p:val>
                                        </p:tav>
                                        <p:tav tm="100000">
                                          <p:val>
                                            <p:strVal val="#ppt_x"/>
                                          </p:val>
                                        </p:tav>
                                      </p:tavLst>
                                    </p:anim>
                                    <p:anim calcmode="lin" valueType="num">
                                      <p:cBhvr additive="base">
                                        <p:cTn id="29"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0"/>
                  </p:tgtEl>
                </p:cond>
              </p:nextCondLst>
            </p:seq>
          </p:childTnLst>
        </p:cTn>
      </p:par>
    </p:tnLst>
    <p:bldLst>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Dimensiones del Entorno</a:t>
            </a:r>
            <a:endParaRPr lang="es-ES" sz="4500" dirty="0"/>
          </a:p>
        </p:txBody>
      </p:sp>
      <p:sp>
        <p:nvSpPr>
          <p:cNvPr id="5" name="4 Rectángulo redondeado"/>
          <p:cNvSpPr/>
          <p:nvPr/>
        </p:nvSpPr>
        <p:spPr>
          <a:xfrm>
            <a:off x="3428992" y="3286124"/>
            <a:ext cx="221457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Dimensiones del Entorno</a:t>
            </a:r>
            <a:endParaRPr lang="es-ES" sz="2400" dirty="0">
              <a:solidFill>
                <a:schemeClr val="tx1"/>
              </a:solidFill>
              <a:latin typeface="Agency FB" pitchFamily="34" charset="0"/>
            </a:endParaRPr>
          </a:p>
        </p:txBody>
      </p:sp>
      <p:sp>
        <p:nvSpPr>
          <p:cNvPr id="6" name="5 Elipse"/>
          <p:cNvSpPr/>
          <p:nvPr/>
        </p:nvSpPr>
        <p:spPr>
          <a:xfrm>
            <a:off x="500034" y="1500174"/>
            <a:ext cx="2571768" cy="1214446"/>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Algerian" pitchFamily="82" charset="0"/>
              </a:rPr>
              <a:t>Simple</a:t>
            </a:r>
          </a:p>
          <a:p>
            <a:pPr algn="ctr"/>
            <a:r>
              <a:rPr lang="es-ES" sz="1400" dirty="0" smtClean="0"/>
              <a:t>(con ciertos aspectos complejos)</a:t>
            </a:r>
            <a:endParaRPr lang="es-ES" sz="1400" dirty="0"/>
          </a:p>
        </p:txBody>
      </p:sp>
      <p:sp>
        <p:nvSpPr>
          <p:cNvPr id="7" name="6 Elipse"/>
          <p:cNvSpPr/>
          <p:nvPr/>
        </p:nvSpPr>
        <p:spPr>
          <a:xfrm>
            <a:off x="6143636" y="1571612"/>
            <a:ext cx="2500330" cy="1214446"/>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Algerian" pitchFamily="82" charset="0"/>
              </a:rPr>
              <a:t>Plácido (Estable)</a:t>
            </a:r>
            <a:endParaRPr lang="es-ES" dirty="0">
              <a:latin typeface="Algerian" pitchFamily="82" charset="0"/>
            </a:endParaRPr>
          </a:p>
        </p:txBody>
      </p:sp>
      <p:sp>
        <p:nvSpPr>
          <p:cNvPr id="8" name="7 Elipse"/>
          <p:cNvSpPr/>
          <p:nvPr/>
        </p:nvSpPr>
        <p:spPr>
          <a:xfrm>
            <a:off x="6143636" y="4929198"/>
            <a:ext cx="2500330" cy="1214446"/>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Algerian" pitchFamily="82" charset="0"/>
              </a:rPr>
              <a:t>Concreto</a:t>
            </a:r>
            <a:endParaRPr lang="es-ES" dirty="0">
              <a:latin typeface="Algerian" pitchFamily="82" charset="0"/>
            </a:endParaRPr>
          </a:p>
        </p:txBody>
      </p:sp>
      <p:sp>
        <p:nvSpPr>
          <p:cNvPr id="9" name="8 Elipse"/>
          <p:cNvSpPr/>
          <p:nvPr/>
        </p:nvSpPr>
        <p:spPr>
          <a:xfrm>
            <a:off x="500034" y="4857760"/>
            <a:ext cx="2500330" cy="1214446"/>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Algerian" pitchFamily="82" charset="0"/>
              </a:rPr>
              <a:t>Cierto</a:t>
            </a:r>
            <a:endParaRPr lang="es-ES" dirty="0">
              <a:latin typeface="Algerian" pitchFamily="82" charset="0"/>
            </a:endParaRPr>
          </a:p>
        </p:txBody>
      </p:sp>
      <p:sp>
        <p:nvSpPr>
          <p:cNvPr id="10" name="9 Llamada rectangular redondeada"/>
          <p:cNvSpPr/>
          <p:nvPr/>
        </p:nvSpPr>
        <p:spPr>
          <a:xfrm>
            <a:off x="6143636" y="2857496"/>
            <a:ext cx="2500330" cy="1643074"/>
          </a:xfrm>
          <a:prstGeom prst="wedgeRoundRectCallout">
            <a:avLst>
              <a:gd name="adj1" fmla="val -6678"/>
              <a:gd name="adj2" fmla="val 75191"/>
              <a:gd name="adj3" fmla="val 16667"/>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002060"/>
                </a:solidFill>
              </a:rPr>
              <a:t>Las variables que afectan al entorno son fácilmente comprensibles y tienen pocas probabilidades de cambio</a:t>
            </a:r>
            <a:endParaRPr lang="es-ES" dirty="0">
              <a:solidFill>
                <a:srgbClr val="002060"/>
              </a:solidFill>
            </a:endParaRPr>
          </a:p>
        </p:txBody>
      </p:sp>
      <p:sp>
        <p:nvSpPr>
          <p:cNvPr id="11" name="10 Llamada rectangular redondeada"/>
          <p:cNvSpPr/>
          <p:nvPr/>
        </p:nvSpPr>
        <p:spPr>
          <a:xfrm>
            <a:off x="142844" y="2857496"/>
            <a:ext cx="3000396" cy="1928826"/>
          </a:xfrm>
          <a:prstGeom prst="wedgeRoundRectCallout">
            <a:avLst>
              <a:gd name="adj1" fmla="val -21670"/>
              <a:gd name="adj2" fmla="val -62440"/>
              <a:gd name="adj3" fmla="val 16667"/>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002060"/>
                </a:solidFill>
              </a:rPr>
              <a:t>Se necesitan conocimientos sofisticados para las actividades más importantes del proceso, pero en general el trabajo  es de baja sofisticación.</a:t>
            </a:r>
            <a:endParaRPr lang="es-ES" dirty="0">
              <a:solidFill>
                <a:srgbClr val="002060"/>
              </a:solidFill>
            </a:endParaRPr>
          </a:p>
        </p:txBody>
      </p:sp>
      <p:sp>
        <p:nvSpPr>
          <p:cNvPr id="12" name="11 Llamada rectangular redondeada"/>
          <p:cNvSpPr/>
          <p:nvPr/>
        </p:nvSpPr>
        <p:spPr>
          <a:xfrm>
            <a:off x="3500430" y="4786322"/>
            <a:ext cx="2428892" cy="1714512"/>
          </a:xfrm>
          <a:prstGeom prst="wedgeRoundRectCallout">
            <a:avLst>
              <a:gd name="adj1" fmla="val -71031"/>
              <a:gd name="adj2" fmla="val 2003"/>
              <a:gd name="adj3" fmla="val 16667"/>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002060"/>
                </a:solidFill>
              </a:rPr>
              <a:t>Los factores que influyen en la actividad permanecen constantes, como es el caso de la normativa legal</a:t>
            </a:r>
            <a:endParaRPr lang="es-ES" dirty="0">
              <a:solidFill>
                <a:srgbClr val="002060"/>
              </a:solidFill>
            </a:endParaRPr>
          </a:p>
        </p:txBody>
      </p:sp>
      <p:sp>
        <p:nvSpPr>
          <p:cNvPr id="13" name="12 Llamada rectangular redondeada"/>
          <p:cNvSpPr/>
          <p:nvPr/>
        </p:nvSpPr>
        <p:spPr>
          <a:xfrm>
            <a:off x="3500430" y="1357298"/>
            <a:ext cx="2143140" cy="1500198"/>
          </a:xfrm>
          <a:prstGeom prst="wedgeRoundRectCallout">
            <a:avLst>
              <a:gd name="adj1" fmla="val 72142"/>
              <a:gd name="adj2" fmla="val -1181"/>
              <a:gd name="adj3" fmla="val 16667"/>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rgbClr val="002060"/>
                </a:solidFill>
              </a:rPr>
              <a:t>Existen pocos competidores directos y numerosos proveedores</a:t>
            </a:r>
            <a:endParaRPr lang="es-ES" dirty="0">
              <a:solidFill>
                <a:srgbClr val="002060"/>
              </a:solidFill>
            </a:endParaRPr>
          </a:p>
        </p:txBody>
      </p:sp>
      <p:sp>
        <p:nvSpPr>
          <p:cNvPr id="14" name="13 Botón de acción: Volver">
            <a:hlinkClick r:id="rId2" action="ppaction://hlinksldjump" highlightClick="1"/>
          </p:cNvPr>
          <p:cNvSpPr/>
          <p:nvPr/>
        </p:nvSpPr>
        <p:spPr>
          <a:xfrm>
            <a:off x="8143900" y="6072206"/>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Botón de acción: Inicio">
            <a:hlinkClick r:id="" action="ppaction://hlinkshowjump?jump=firstslide" highlightClick="1"/>
          </p:cNvPr>
          <p:cNvSpPr/>
          <p:nvPr/>
        </p:nvSpPr>
        <p:spPr>
          <a:xfrm>
            <a:off x="8143900" y="6429396"/>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6"/>
                  </p:tgtEl>
                </p:cond>
              </p:nextCondLst>
            </p:seq>
            <p:seq concurrent="1" nextAc="seek">
              <p:cTn id="9" restart="whenNotActive" fill="hold" evtFilter="cancelBubble" nodeType="interactiveSeq">
                <p:stCondLst>
                  <p:cond evt="onClick" delay="0">
                    <p:tgtEl>
                      <p:spTgt spid="7"/>
                    </p:tgtEl>
                  </p:cond>
                </p:stCondLst>
                <p:endSync evt="end" delay="0">
                  <p:rtn val="all"/>
                </p:endSync>
                <p:childTnLst>
                  <p:par>
                    <p:cTn id="10" fill="hold">
                      <p:stCondLst>
                        <p:cond delay="0"/>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8"/>
                    </p:tgtEl>
                  </p:cond>
                </p:stCondLst>
                <p:endSync evt="end" delay="0">
                  <p:rtn val="all"/>
                </p:endSync>
                <p:childTnLst>
                  <p:par>
                    <p:cTn id="17" fill="hold">
                      <p:stCondLst>
                        <p:cond delay="0"/>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8"/>
                  </p:tgtEl>
                </p:cond>
              </p:nextCondLst>
            </p:seq>
            <p:seq concurrent="1" nextAc="seek">
              <p:cTn id="23" restart="whenNotActive" fill="hold" evtFilter="cancelBubble" nodeType="interactiveSeq">
                <p:stCondLst>
                  <p:cond evt="onClick" delay="0">
                    <p:tgtEl>
                      <p:spTgt spid="9"/>
                    </p:tgtEl>
                  </p:cond>
                </p:stCondLst>
                <p:endSync evt="end" delay="0">
                  <p:rtn val="all"/>
                </p:endSync>
                <p:childTnLst>
                  <p:par>
                    <p:cTn id="24" fill="hold">
                      <p:stCondLst>
                        <p:cond delay="0"/>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9"/>
                  </p:tgtEl>
                </p:cond>
              </p:nextCondLst>
            </p:seq>
            <p:seq concurrent="1" nextAc="seek">
              <p:cTn id="30" restart="whenNotActive" fill="hold" evtFilter="cancelBubble" nodeType="interactiveSeq">
                <p:stCondLst>
                  <p:cond evt="onClick" delay="0">
                    <p:tgtEl>
                      <p:spTgt spid="5"/>
                    </p:tgtEl>
                  </p:cond>
                </p:stCondLst>
                <p:endSync evt="end" delay="0">
                  <p:rtn val="all"/>
                </p:endSync>
                <p:childTnLst>
                  <p:par>
                    <p:cTn id="31" fill="hold">
                      <p:stCondLst>
                        <p:cond delay="0"/>
                      </p:stCondLst>
                      <p:childTnLst>
                        <p:par>
                          <p:cTn id="32" fill="hold">
                            <p:stCondLst>
                              <p:cond delay="0"/>
                            </p:stCondLst>
                            <p:childTnLst>
                              <p:par>
                                <p:cTn id="33" presetID="35"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anim calcmode="lin" valueType="num">
                                      <p:cBhvr>
                                        <p:cTn id="36" dur="2000" fill="hold"/>
                                        <p:tgtEl>
                                          <p:spTgt spid="6"/>
                                        </p:tgtEl>
                                        <p:attrNameLst>
                                          <p:attrName>style.rotation</p:attrName>
                                        </p:attrNameLst>
                                      </p:cBhvr>
                                      <p:tavLst>
                                        <p:tav tm="0">
                                          <p:val>
                                            <p:fltVal val="720"/>
                                          </p:val>
                                        </p:tav>
                                        <p:tav tm="100000">
                                          <p:val>
                                            <p:fltVal val="0"/>
                                          </p:val>
                                        </p:tav>
                                      </p:tavLst>
                                    </p:anim>
                                    <p:anim calcmode="lin" valueType="num">
                                      <p:cBhvr>
                                        <p:cTn id="37" dur="2000" fill="hold"/>
                                        <p:tgtEl>
                                          <p:spTgt spid="6"/>
                                        </p:tgtEl>
                                        <p:attrNameLst>
                                          <p:attrName>ppt_h</p:attrName>
                                        </p:attrNameLst>
                                      </p:cBhvr>
                                      <p:tavLst>
                                        <p:tav tm="0">
                                          <p:val>
                                            <p:fltVal val="0"/>
                                          </p:val>
                                        </p:tav>
                                        <p:tav tm="100000">
                                          <p:val>
                                            <p:strVal val="#ppt_h"/>
                                          </p:val>
                                        </p:tav>
                                      </p:tavLst>
                                    </p:anim>
                                    <p:anim calcmode="lin" valueType="num">
                                      <p:cBhvr>
                                        <p:cTn id="38" dur="2000" fill="hold"/>
                                        <p:tgtEl>
                                          <p:spTgt spid="6"/>
                                        </p:tgtEl>
                                        <p:attrNameLst>
                                          <p:attrName>ppt_w</p:attrName>
                                        </p:attrNameLst>
                                      </p:cBhvr>
                                      <p:tavLst>
                                        <p:tav tm="0">
                                          <p:val>
                                            <p:fltVal val="0"/>
                                          </p:val>
                                        </p:tav>
                                        <p:tav tm="100000">
                                          <p:val>
                                            <p:strVal val="#ppt_w"/>
                                          </p:val>
                                        </p:tav>
                                      </p:tavLst>
                                    </p:anim>
                                  </p:childTnLst>
                                </p:cTn>
                              </p:par>
                              <p:par>
                                <p:cTn id="39" presetID="35"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2000"/>
                                        <p:tgtEl>
                                          <p:spTgt spid="7"/>
                                        </p:tgtEl>
                                      </p:cBhvr>
                                    </p:animEffect>
                                    <p:anim calcmode="lin" valueType="num">
                                      <p:cBhvr>
                                        <p:cTn id="42" dur="2000" fill="hold"/>
                                        <p:tgtEl>
                                          <p:spTgt spid="7"/>
                                        </p:tgtEl>
                                        <p:attrNameLst>
                                          <p:attrName>style.rotation</p:attrName>
                                        </p:attrNameLst>
                                      </p:cBhvr>
                                      <p:tavLst>
                                        <p:tav tm="0">
                                          <p:val>
                                            <p:fltVal val="720"/>
                                          </p:val>
                                        </p:tav>
                                        <p:tav tm="100000">
                                          <p:val>
                                            <p:fltVal val="0"/>
                                          </p:val>
                                        </p:tav>
                                      </p:tavLst>
                                    </p:anim>
                                    <p:anim calcmode="lin" valueType="num">
                                      <p:cBhvr>
                                        <p:cTn id="43" dur="2000" fill="hold"/>
                                        <p:tgtEl>
                                          <p:spTgt spid="7"/>
                                        </p:tgtEl>
                                        <p:attrNameLst>
                                          <p:attrName>ppt_h</p:attrName>
                                        </p:attrNameLst>
                                      </p:cBhvr>
                                      <p:tavLst>
                                        <p:tav tm="0">
                                          <p:val>
                                            <p:fltVal val="0"/>
                                          </p:val>
                                        </p:tav>
                                        <p:tav tm="100000">
                                          <p:val>
                                            <p:strVal val="#ppt_h"/>
                                          </p:val>
                                        </p:tav>
                                      </p:tavLst>
                                    </p:anim>
                                    <p:anim calcmode="lin" valueType="num">
                                      <p:cBhvr>
                                        <p:cTn id="44" dur="2000" fill="hold"/>
                                        <p:tgtEl>
                                          <p:spTgt spid="7"/>
                                        </p:tgtEl>
                                        <p:attrNameLst>
                                          <p:attrName>ppt_w</p:attrName>
                                        </p:attrNameLst>
                                      </p:cBhvr>
                                      <p:tavLst>
                                        <p:tav tm="0">
                                          <p:val>
                                            <p:fltVal val="0"/>
                                          </p:val>
                                        </p:tav>
                                        <p:tav tm="100000">
                                          <p:val>
                                            <p:strVal val="#ppt_w"/>
                                          </p:val>
                                        </p:tav>
                                      </p:tavLst>
                                    </p:anim>
                                  </p:childTnLst>
                                </p:cTn>
                              </p:par>
                              <p:par>
                                <p:cTn id="45" presetID="35" presetClass="entr" presetSubtype="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2000"/>
                                        <p:tgtEl>
                                          <p:spTgt spid="8"/>
                                        </p:tgtEl>
                                      </p:cBhvr>
                                    </p:animEffect>
                                    <p:anim calcmode="lin" valueType="num">
                                      <p:cBhvr>
                                        <p:cTn id="48" dur="2000" fill="hold"/>
                                        <p:tgtEl>
                                          <p:spTgt spid="8"/>
                                        </p:tgtEl>
                                        <p:attrNameLst>
                                          <p:attrName>style.rotation</p:attrName>
                                        </p:attrNameLst>
                                      </p:cBhvr>
                                      <p:tavLst>
                                        <p:tav tm="0">
                                          <p:val>
                                            <p:fltVal val="720"/>
                                          </p:val>
                                        </p:tav>
                                        <p:tav tm="100000">
                                          <p:val>
                                            <p:fltVal val="0"/>
                                          </p:val>
                                        </p:tav>
                                      </p:tavLst>
                                    </p:anim>
                                    <p:anim calcmode="lin" valueType="num">
                                      <p:cBhvr>
                                        <p:cTn id="49" dur="2000" fill="hold"/>
                                        <p:tgtEl>
                                          <p:spTgt spid="8"/>
                                        </p:tgtEl>
                                        <p:attrNameLst>
                                          <p:attrName>ppt_h</p:attrName>
                                        </p:attrNameLst>
                                      </p:cBhvr>
                                      <p:tavLst>
                                        <p:tav tm="0">
                                          <p:val>
                                            <p:fltVal val="0"/>
                                          </p:val>
                                        </p:tav>
                                        <p:tav tm="100000">
                                          <p:val>
                                            <p:strVal val="#ppt_h"/>
                                          </p:val>
                                        </p:tav>
                                      </p:tavLst>
                                    </p:anim>
                                    <p:anim calcmode="lin" valueType="num">
                                      <p:cBhvr>
                                        <p:cTn id="50" dur="2000" fill="hold"/>
                                        <p:tgtEl>
                                          <p:spTgt spid="8"/>
                                        </p:tgtEl>
                                        <p:attrNameLst>
                                          <p:attrName>ppt_w</p:attrName>
                                        </p:attrNameLst>
                                      </p:cBhvr>
                                      <p:tavLst>
                                        <p:tav tm="0">
                                          <p:val>
                                            <p:fltVal val="0"/>
                                          </p:val>
                                        </p:tav>
                                        <p:tav tm="100000">
                                          <p:val>
                                            <p:strVal val="#ppt_w"/>
                                          </p:val>
                                        </p:tav>
                                      </p:tavLst>
                                    </p:anim>
                                  </p:childTnLst>
                                </p:cTn>
                              </p:par>
                              <p:par>
                                <p:cTn id="51" presetID="35"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2000"/>
                                        <p:tgtEl>
                                          <p:spTgt spid="9"/>
                                        </p:tgtEl>
                                      </p:cBhvr>
                                    </p:animEffect>
                                    <p:anim calcmode="lin" valueType="num">
                                      <p:cBhvr>
                                        <p:cTn id="54" dur="2000" fill="hold"/>
                                        <p:tgtEl>
                                          <p:spTgt spid="9"/>
                                        </p:tgtEl>
                                        <p:attrNameLst>
                                          <p:attrName>style.rotation</p:attrName>
                                        </p:attrNameLst>
                                      </p:cBhvr>
                                      <p:tavLst>
                                        <p:tav tm="0">
                                          <p:val>
                                            <p:fltVal val="720"/>
                                          </p:val>
                                        </p:tav>
                                        <p:tav tm="100000">
                                          <p:val>
                                            <p:fltVal val="0"/>
                                          </p:val>
                                        </p:tav>
                                      </p:tavLst>
                                    </p:anim>
                                    <p:anim calcmode="lin" valueType="num">
                                      <p:cBhvr>
                                        <p:cTn id="55" dur="2000" fill="hold"/>
                                        <p:tgtEl>
                                          <p:spTgt spid="9"/>
                                        </p:tgtEl>
                                        <p:attrNameLst>
                                          <p:attrName>ppt_h</p:attrName>
                                        </p:attrNameLst>
                                      </p:cBhvr>
                                      <p:tavLst>
                                        <p:tav tm="0">
                                          <p:val>
                                            <p:fltVal val="0"/>
                                          </p:val>
                                        </p:tav>
                                        <p:tav tm="100000">
                                          <p:val>
                                            <p:strVal val="#ppt_h"/>
                                          </p:val>
                                        </p:tav>
                                      </p:tavLst>
                                    </p:anim>
                                    <p:anim calcmode="lin" valueType="num">
                                      <p:cBhvr>
                                        <p:cTn id="56" dur="2000" fill="hold"/>
                                        <p:tgtEl>
                                          <p:spTgt spid="9"/>
                                        </p:tgtEl>
                                        <p:attrNameLst>
                                          <p:attrName>ppt_w</p:attrName>
                                        </p:attrNameLst>
                                      </p:cBhvr>
                                      <p:tavLst>
                                        <p:tav tm="0">
                                          <p:val>
                                            <p:fltVal val="0"/>
                                          </p:val>
                                        </p:tav>
                                        <p:tav tm="100000">
                                          <p:val>
                                            <p:strVal val="#ppt_w"/>
                                          </p:val>
                                        </p:tav>
                                      </p:tavLst>
                                    </p:anim>
                                  </p:childTnLst>
                                </p:cTn>
                              </p:par>
                            </p:childTnLst>
                          </p:cTn>
                        </p:par>
                      </p:childTnLst>
                    </p:cTn>
                  </p:par>
                </p:childTnLst>
              </p:cTn>
              <p:nextCondLst>
                <p:cond evt="onClick" delay="0">
                  <p:tgtEl>
                    <p:spTgt spid="5"/>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 la Cultura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a:t>
            </a:r>
            <a:endParaRPr lang="es-ES" sz="4500" dirty="0">
              <a:latin typeface="Times New Roman" pitchFamily="18" charset="0"/>
              <a:cs typeface="Times New Roman" pitchFamily="18" charset="0"/>
            </a:endParaRPr>
          </a:p>
        </p:txBody>
      </p:sp>
      <p:sp>
        <p:nvSpPr>
          <p:cNvPr id="4" name="3 Rectángulo redondeado"/>
          <p:cNvSpPr/>
          <p:nvPr/>
        </p:nvSpPr>
        <p:spPr>
          <a:xfrm>
            <a:off x="142844" y="3071810"/>
            <a:ext cx="1500198" cy="1357322"/>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Nivel Observable y Explícito</a:t>
            </a:r>
            <a:endParaRPr lang="es-ES" sz="2400" dirty="0">
              <a:solidFill>
                <a:schemeClr val="tx1"/>
              </a:solidFill>
              <a:latin typeface="Agency FB" pitchFamily="34" charset="0"/>
            </a:endParaRPr>
          </a:p>
        </p:txBody>
      </p:sp>
      <p:sp>
        <p:nvSpPr>
          <p:cNvPr id="6" name="5 Flecha derecha"/>
          <p:cNvSpPr/>
          <p:nvPr/>
        </p:nvSpPr>
        <p:spPr>
          <a:xfrm>
            <a:off x="2071670" y="1428736"/>
            <a:ext cx="1857388" cy="1071546"/>
          </a:xfrm>
          <a:prstGeom prst="rightArrow">
            <a:avLst/>
          </a:prstGeom>
          <a:ln>
            <a:solidFill>
              <a:schemeClr val="tx1">
                <a:lumMod val="65000"/>
                <a:lumOff val="3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Símbolos</a:t>
            </a:r>
            <a:endParaRPr lang="es-ES" dirty="0"/>
          </a:p>
        </p:txBody>
      </p:sp>
      <p:sp>
        <p:nvSpPr>
          <p:cNvPr id="7" name="6 Flecha derecha"/>
          <p:cNvSpPr/>
          <p:nvPr/>
        </p:nvSpPr>
        <p:spPr>
          <a:xfrm>
            <a:off x="2071670" y="3857628"/>
            <a:ext cx="1857388" cy="1071546"/>
          </a:xfrm>
          <a:prstGeom prst="rightArrow">
            <a:avLst/>
          </a:prstGeom>
          <a:ln>
            <a:solidFill>
              <a:schemeClr val="tx1">
                <a:lumMod val="65000"/>
                <a:lumOff val="3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Estilo de Comunicación</a:t>
            </a:r>
            <a:endParaRPr lang="es-ES" dirty="0"/>
          </a:p>
        </p:txBody>
      </p:sp>
      <p:sp>
        <p:nvSpPr>
          <p:cNvPr id="8" name="7 Flecha derecha"/>
          <p:cNvSpPr/>
          <p:nvPr/>
        </p:nvSpPr>
        <p:spPr>
          <a:xfrm>
            <a:off x="2071670" y="2643182"/>
            <a:ext cx="1857388" cy="1071546"/>
          </a:xfrm>
          <a:prstGeom prst="rightArrow">
            <a:avLst/>
          </a:prstGeom>
          <a:ln>
            <a:solidFill>
              <a:schemeClr val="tx1">
                <a:lumMod val="65000"/>
                <a:lumOff val="3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Personalidad Directivos</a:t>
            </a:r>
            <a:endParaRPr lang="es-ES" dirty="0"/>
          </a:p>
        </p:txBody>
      </p:sp>
      <p:sp>
        <p:nvSpPr>
          <p:cNvPr id="9" name="8 Flecha derecha"/>
          <p:cNvSpPr/>
          <p:nvPr/>
        </p:nvSpPr>
        <p:spPr>
          <a:xfrm>
            <a:off x="2071670" y="5072074"/>
            <a:ext cx="1857388" cy="1071546"/>
          </a:xfrm>
          <a:prstGeom prst="rightArrow">
            <a:avLst/>
          </a:prstGeom>
          <a:ln>
            <a:solidFill>
              <a:schemeClr val="tx1">
                <a:lumMod val="65000"/>
                <a:lumOff val="3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Clima</a:t>
            </a:r>
            <a:endParaRPr lang="es-ES" dirty="0"/>
          </a:p>
        </p:txBody>
      </p:sp>
      <p:sp>
        <p:nvSpPr>
          <p:cNvPr id="10" name="9 Abrir llave"/>
          <p:cNvSpPr/>
          <p:nvPr/>
        </p:nvSpPr>
        <p:spPr>
          <a:xfrm>
            <a:off x="1714480" y="1643050"/>
            <a:ext cx="285752" cy="4286280"/>
          </a:xfrm>
          <a:prstGeom prst="leftBrac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13" name="12 Rectángulo redondeado"/>
          <p:cNvSpPr/>
          <p:nvPr/>
        </p:nvSpPr>
        <p:spPr>
          <a:xfrm>
            <a:off x="4214810" y="1357298"/>
            <a:ext cx="4572032" cy="1143008"/>
          </a:xfrm>
          <a:prstGeom prst="round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002060"/>
                </a:solidFill>
                <a:latin typeface="Tahoma" pitchFamily="34" charset="0"/>
                <a:cs typeface="Tahoma" pitchFamily="34" charset="0"/>
              </a:rPr>
              <a:t>Los trabajadores que realizan sus actividades en el taller han de llevar uniforme.</a:t>
            </a:r>
          </a:p>
          <a:p>
            <a:pPr algn="ctr"/>
            <a:r>
              <a:rPr lang="es-ES" sz="1400" dirty="0" smtClean="0">
                <a:solidFill>
                  <a:srgbClr val="002060"/>
                </a:solidFill>
                <a:latin typeface="Tahoma" pitchFamily="34" charset="0"/>
                <a:cs typeface="Tahoma" pitchFamily="34" charset="0"/>
              </a:rPr>
              <a:t>El logotipo de la empresa aparece en todos los documentos de la misma al igual que en las comunicaciones con clientes y proveedores.</a:t>
            </a:r>
            <a:endParaRPr lang="es-ES" sz="1400" dirty="0">
              <a:solidFill>
                <a:srgbClr val="002060"/>
              </a:solidFill>
              <a:latin typeface="Tahoma" pitchFamily="34" charset="0"/>
              <a:cs typeface="Tahoma" pitchFamily="34" charset="0"/>
            </a:endParaRPr>
          </a:p>
        </p:txBody>
      </p:sp>
      <p:sp>
        <p:nvSpPr>
          <p:cNvPr id="15" name="14 Rectángulo redondeado"/>
          <p:cNvSpPr/>
          <p:nvPr/>
        </p:nvSpPr>
        <p:spPr>
          <a:xfrm>
            <a:off x="4214810" y="2571744"/>
            <a:ext cx="4572032" cy="1143008"/>
          </a:xfrm>
          <a:prstGeom prst="round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002060"/>
                </a:solidFill>
                <a:latin typeface="Tahoma" pitchFamily="34" charset="0"/>
                <a:cs typeface="Tahoma" pitchFamily="34" charset="0"/>
              </a:rPr>
              <a:t>Ejercen una gran influencia en los demás miembros de la organización, estableciendo una mentalidad moderna (comunicativa, de integración…)</a:t>
            </a:r>
            <a:endParaRPr lang="es-ES" sz="1400" dirty="0">
              <a:solidFill>
                <a:srgbClr val="002060"/>
              </a:solidFill>
              <a:latin typeface="Tahoma" pitchFamily="34" charset="0"/>
              <a:cs typeface="Tahoma" pitchFamily="34" charset="0"/>
            </a:endParaRPr>
          </a:p>
        </p:txBody>
      </p:sp>
      <p:sp>
        <p:nvSpPr>
          <p:cNvPr id="16" name="15 Rectángulo redondeado"/>
          <p:cNvSpPr/>
          <p:nvPr/>
        </p:nvSpPr>
        <p:spPr>
          <a:xfrm>
            <a:off x="4214810" y="3786190"/>
            <a:ext cx="4572032" cy="1143008"/>
          </a:xfrm>
          <a:prstGeom prst="round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002060"/>
                </a:solidFill>
                <a:latin typeface="Tahoma" pitchFamily="34" charset="0"/>
                <a:cs typeface="Tahoma" pitchFamily="34" charset="0"/>
              </a:rPr>
              <a:t>Existe una comunicación abierta, predispuesta a escuchar a todos los miembros de la organización, a través tanto de cauces formales como informales.</a:t>
            </a:r>
            <a:endParaRPr lang="es-ES" sz="1400" dirty="0">
              <a:solidFill>
                <a:srgbClr val="002060"/>
              </a:solidFill>
              <a:latin typeface="Tahoma" pitchFamily="34" charset="0"/>
              <a:cs typeface="Tahoma" pitchFamily="34" charset="0"/>
            </a:endParaRPr>
          </a:p>
        </p:txBody>
      </p:sp>
      <p:sp>
        <p:nvSpPr>
          <p:cNvPr id="17" name="16 Rectángulo redondeado"/>
          <p:cNvSpPr/>
          <p:nvPr/>
        </p:nvSpPr>
        <p:spPr>
          <a:xfrm>
            <a:off x="4214810" y="5000636"/>
            <a:ext cx="4572032" cy="1143008"/>
          </a:xfrm>
          <a:prstGeom prst="round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solidFill>
                  <a:srgbClr val="002060"/>
                </a:solidFill>
                <a:latin typeface="Tahoma" pitchFamily="34" charset="0"/>
                <a:cs typeface="Tahoma" pitchFamily="34" charset="0"/>
              </a:rPr>
              <a:t>Los trabajadores realizan su actividad en un ambiente marcado por la cohesión, el apoyo y una constante motivación (existen carteles en todas las instalaciones con frases dirigidas a la identificación del trabajador con la empresa y a la motivación de éste).</a:t>
            </a:r>
            <a:endParaRPr lang="es-ES" sz="1400" dirty="0">
              <a:solidFill>
                <a:srgbClr val="002060"/>
              </a:solidFill>
              <a:latin typeface="Tahoma" pitchFamily="34" charset="0"/>
              <a:cs typeface="Tahoma" pitchFamily="34" charset="0"/>
            </a:endParaRPr>
          </a:p>
        </p:txBody>
      </p:sp>
      <p:sp>
        <p:nvSpPr>
          <p:cNvPr id="18" name="17 Botón de acción: Inicio">
            <a:hlinkClick r:id="" action="ppaction://hlinkshowjump?jump=firstslide" highlightClick="1"/>
          </p:cNvPr>
          <p:cNvSpPr/>
          <p:nvPr/>
        </p:nvSpPr>
        <p:spPr>
          <a:xfrm>
            <a:off x="8072462" y="657224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Rectángulo redondeado">
            <a:hlinkClick r:id="rId2" action="ppaction://hlinksldjump"/>
          </p:cNvPr>
          <p:cNvSpPr/>
          <p:nvPr/>
        </p:nvSpPr>
        <p:spPr>
          <a:xfrm>
            <a:off x="214282" y="6000768"/>
            <a:ext cx="1857388" cy="71438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Tipo de Cultura Organizativa</a:t>
            </a:r>
            <a:endParaRPr lang="es-ES" sz="2400" dirty="0">
              <a:solidFill>
                <a:schemeClr val="tx1"/>
              </a:solidFill>
              <a:latin typeface="Agency FB" pitchFamily="34"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10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10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10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1000"/>
                                        <p:tgtEl>
                                          <p:spTgt spid="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1000"/>
                                        <p:tgtEl>
                                          <p:spTgt spid="10"/>
                                        </p:tgtEl>
                                      </p:cBhvr>
                                    </p:animEffect>
                                  </p:childTnLst>
                                </p:cTn>
                              </p:par>
                            </p:childTnLst>
                          </p:cTn>
                        </p:par>
                      </p:childTnLst>
                    </p:cTn>
                  </p:par>
                </p:childTnLst>
              </p:cTn>
              <p:nextCondLst>
                <p:cond evt="onClick" delay="0">
                  <p:tgtEl>
                    <p:spTgt spid="4"/>
                  </p:tgtEl>
                </p:cond>
              </p:nextCondLst>
            </p:seq>
            <p:seq concurrent="1" nextAc="seek">
              <p:cTn id="20" restart="whenNotActive" fill="hold" evtFilter="cancelBubble" nodeType="interactiveSeq">
                <p:stCondLst>
                  <p:cond evt="onClick" delay="0">
                    <p:tgtEl>
                      <p:spTgt spid="6"/>
                    </p:tgtEl>
                  </p:cond>
                </p:stCondLst>
                <p:endSync evt="end" delay="0">
                  <p:rtn val="all"/>
                </p:endSync>
                <p:childTnLst>
                  <p:par>
                    <p:cTn id="21" fill="hold">
                      <p:stCondLst>
                        <p:cond delay="0"/>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nextCondLst>
                <p:cond evt="onClick" delay="0">
                  <p:tgtEl>
                    <p:spTgt spid="6"/>
                  </p:tgtEl>
                </p:cond>
              </p:nextCondLst>
            </p:seq>
            <p:seq concurrent="1" nextAc="seek">
              <p:cTn id="29" restart="whenNotActive" fill="hold" evtFilter="cancelBubble" nodeType="interactiveSeq">
                <p:stCondLst>
                  <p:cond evt="onClick" delay="0">
                    <p:tgtEl>
                      <p:spTgt spid="8"/>
                    </p:tgtEl>
                  </p:cond>
                </p:stCondLst>
                <p:endSync evt="end" delay="0">
                  <p:rtn val="all"/>
                </p:endSync>
                <p:childTnLst>
                  <p:par>
                    <p:cTn id="30" fill="hold">
                      <p:stCondLst>
                        <p:cond delay="0"/>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slide(fromBottom)">
                                      <p:cBhvr>
                                        <p:cTn id="34" dur="500"/>
                                        <p:tgtEl>
                                          <p:spTgt spid="15"/>
                                        </p:tgtEl>
                                      </p:cBhvr>
                                    </p:animEffect>
                                  </p:childTnLst>
                                </p:cTn>
                              </p:par>
                            </p:childTnLst>
                          </p:cTn>
                        </p:par>
                      </p:childTnLst>
                    </p:cTn>
                  </p:par>
                </p:childTnLst>
              </p:cTn>
              <p:nextCondLst>
                <p:cond evt="onClick" delay="0">
                  <p:tgtEl>
                    <p:spTgt spid="8"/>
                  </p:tgtEl>
                </p:cond>
              </p:nextCondLst>
            </p:seq>
            <p:seq concurrent="1" nextAc="seek">
              <p:cTn id="35" restart="whenNotActive" fill="hold" evtFilter="cancelBubble" nodeType="interactiveSeq">
                <p:stCondLst>
                  <p:cond evt="onClick" delay="0">
                    <p:tgtEl>
                      <p:spTgt spid="7"/>
                    </p:tgtEl>
                  </p:cond>
                </p:stCondLst>
                <p:endSync evt="end" delay="0">
                  <p:rtn val="all"/>
                </p:endSync>
                <p:childTnLst>
                  <p:par>
                    <p:cTn id="36" fill="hold">
                      <p:stCondLst>
                        <p:cond delay="0"/>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lide(fromBottom)">
                                      <p:cBhvr>
                                        <p:cTn id="40" dur="500"/>
                                        <p:tgtEl>
                                          <p:spTgt spid="16"/>
                                        </p:tgtEl>
                                      </p:cBhvr>
                                    </p:animEffect>
                                  </p:childTnLst>
                                </p:cTn>
                              </p:par>
                            </p:childTnLst>
                          </p:cTn>
                        </p:par>
                      </p:childTnLst>
                    </p:cTn>
                  </p:par>
                </p:childTnLst>
              </p:cTn>
              <p:nextCondLst>
                <p:cond evt="onClick" delay="0">
                  <p:tgtEl>
                    <p:spTgt spid="7"/>
                  </p:tgtEl>
                </p:cond>
              </p:nextCondLst>
            </p:seq>
            <p:seq concurrent="1" nextAc="seek">
              <p:cTn id="41" restart="whenNotActive" fill="hold" evtFilter="cancelBubble" nodeType="interactiveSeq">
                <p:stCondLst>
                  <p:cond evt="onClick" delay="0">
                    <p:tgtEl>
                      <p:spTgt spid="9"/>
                    </p:tgtEl>
                  </p:cond>
                </p:stCondLst>
                <p:endSync evt="end" delay="0">
                  <p:rtn val="all"/>
                </p:endSync>
                <p:childTnLst>
                  <p:par>
                    <p:cTn id="42" fill="hold">
                      <p:stCondLst>
                        <p:cond delay="0"/>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lide(fromBottom)">
                                      <p:cBhvr>
                                        <p:cTn id="46" dur="500"/>
                                        <p:tgtEl>
                                          <p:spTgt spid="17"/>
                                        </p:tgtEl>
                                      </p:cBhvr>
                                    </p:animEffect>
                                  </p:childTnLst>
                                </p:cTn>
                              </p:par>
                            </p:childTnLst>
                          </p:cTn>
                        </p:par>
                      </p:childTnLst>
                    </p:cTn>
                  </p:par>
                </p:childTnLst>
              </p:cTn>
              <p:nextCondLst>
                <p:cond evt="onClick" delay="0">
                  <p:tgtEl>
                    <p:spTgt spid="9"/>
                  </p:tgtEl>
                </p:cond>
              </p:nextCondLst>
            </p:seq>
          </p:childTnLst>
        </p:cTn>
      </p:par>
    </p:tnLst>
    <p:bldLst>
      <p:bldP spid="6" grpId="0" animBg="1"/>
      <p:bldP spid="7" grpId="0" animBg="1"/>
      <p:bldP spid="8" grpId="0" animBg="1"/>
      <p:bldP spid="9" grpId="0" animBg="1"/>
      <p:bldP spid="10" grpId="0" animBg="1"/>
      <p:bldP spid="13" grpId="0" animBg="1"/>
      <p:bldP spid="15" grpId="0" animBg="1"/>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 la Cultura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a:t>
            </a:r>
            <a:endParaRPr lang="es-ES" sz="4500" dirty="0"/>
          </a:p>
        </p:txBody>
      </p:sp>
      <p:sp>
        <p:nvSpPr>
          <p:cNvPr id="4" name="3 Elipse"/>
          <p:cNvSpPr/>
          <p:nvPr/>
        </p:nvSpPr>
        <p:spPr>
          <a:xfrm>
            <a:off x="3214678" y="2928934"/>
            <a:ext cx="2428892" cy="2071702"/>
          </a:xfrm>
          <a:prstGeom prst="ellipse">
            <a:avLst/>
          </a:prstGeom>
          <a:gradFill flip="none" rotWithShape="1">
            <a:gsLst>
              <a:gs pos="0">
                <a:srgbClr val="03D4A8"/>
              </a:gs>
              <a:gs pos="25000">
                <a:srgbClr val="21D6E0"/>
              </a:gs>
              <a:gs pos="75000">
                <a:srgbClr val="0087E6"/>
              </a:gs>
              <a:gs pos="100000">
                <a:srgbClr val="005CBF"/>
              </a:gs>
            </a:gsLst>
            <a:lin ang="15000000" scaled="0"/>
            <a:tileRect/>
          </a:gradFill>
          <a:ln>
            <a:solidFill>
              <a:schemeClr val="accent1">
                <a:lumMod val="75000"/>
              </a:schemeClr>
            </a:solidFill>
          </a:ln>
          <a:effectLst/>
          <a:scene3d>
            <a:camera prst="orthographicFront">
              <a:rot lat="0" lon="0" rev="0"/>
            </a:camera>
            <a:lightRig rig="threePt" dir="t"/>
          </a:scene3d>
          <a:sp3d prstMaterial="metal">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bg1"/>
                </a:solidFill>
              </a:rPr>
              <a:t>Cultura Tipo Feudo (Zeus según modelo Handy)</a:t>
            </a:r>
            <a:endParaRPr lang="es-ES" dirty="0">
              <a:solidFill>
                <a:schemeClr val="bg1"/>
              </a:solidFill>
            </a:endParaRPr>
          </a:p>
        </p:txBody>
      </p:sp>
      <p:cxnSp>
        <p:nvCxnSpPr>
          <p:cNvPr id="15" name="14 Conector recto de flecha"/>
          <p:cNvCxnSpPr>
            <a:stCxn id="4" idx="0"/>
            <a:endCxn id="23" idx="2"/>
          </p:cNvCxnSpPr>
          <p:nvPr/>
        </p:nvCxnSpPr>
        <p:spPr>
          <a:xfrm rot="5400000" flipH="1" flipV="1">
            <a:off x="4071934" y="2571744"/>
            <a:ext cx="714380" cy="1588"/>
          </a:xfrm>
          <a:prstGeom prst="straightConnector1">
            <a:avLst/>
          </a:prstGeom>
          <a:ln w="38100" cmpd="db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4" idx="6"/>
            <a:endCxn id="29" idx="1"/>
          </p:cNvCxnSpPr>
          <p:nvPr/>
        </p:nvCxnSpPr>
        <p:spPr>
          <a:xfrm>
            <a:off x="5643570" y="3964785"/>
            <a:ext cx="1143008" cy="1588"/>
          </a:xfrm>
          <a:prstGeom prst="straightConnector1">
            <a:avLst/>
          </a:prstGeom>
          <a:ln w="38100" cmpd="db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4" idx="4"/>
            <a:endCxn id="32" idx="0"/>
          </p:cNvCxnSpPr>
          <p:nvPr/>
        </p:nvCxnSpPr>
        <p:spPr>
          <a:xfrm rot="5400000">
            <a:off x="4071934" y="5357826"/>
            <a:ext cx="714380" cy="1588"/>
          </a:xfrm>
          <a:prstGeom prst="straightConnector1">
            <a:avLst/>
          </a:prstGeom>
          <a:ln w="38100" cmpd="db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stCxn id="4" idx="2"/>
            <a:endCxn id="33" idx="3"/>
          </p:cNvCxnSpPr>
          <p:nvPr/>
        </p:nvCxnSpPr>
        <p:spPr>
          <a:xfrm rot="10800000">
            <a:off x="2285984" y="3964785"/>
            <a:ext cx="928694" cy="1588"/>
          </a:xfrm>
          <a:prstGeom prst="straightConnector1">
            <a:avLst/>
          </a:prstGeom>
          <a:ln w="38100" cmpd="dbl">
            <a:prstDash val="sysDash"/>
            <a:tailEnd type="arrow"/>
          </a:ln>
        </p:spPr>
        <p:style>
          <a:lnRef idx="1">
            <a:schemeClr val="accent1"/>
          </a:lnRef>
          <a:fillRef idx="0">
            <a:schemeClr val="accent1"/>
          </a:fillRef>
          <a:effectRef idx="0">
            <a:schemeClr val="accent1"/>
          </a:effectRef>
          <a:fontRef idx="minor">
            <a:schemeClr val="tx1"/>
          </a:fontRef>
        </p:style>
      </p:cxnSp>
      <p:sp>
        <p:nvSpPr>
          <p:cNvPr id="23" name="22 Rectángulo redondeado"/>
          <p:cNvSpPr/>
          <p:nvPr/>
        </p:nvSpPr>
        <p:spPr>
          <a:xfrm>
            <a:off x="3500430" y="1214422"/>
            <a:ext cx="1857388" cy="100013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Autoridad Carismática</a:t>
            </a:r>
            <a:endParaRPr lang="es-ES" dirty="0"/>
          </a:p>
        </p:txBody>
      </p:sp>
      <p:sp>
        <p:nvSpPr>
          <p:cNvPr id="29" name="28 Rectángulo redondeado"/>
          <p:cNvSpPr/>
          <p:nvPr/>
        </p:nvSpPr>
        <p:spPr>
          <a:xfrm>
            <a:off x="6786578" y="3429000"/>
            <a:ext cx="1857388" cy="107157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Importancia de las Relaciones Personales</a:t>
            </a:r>
            <a:endParaRPr lang="es-ES" dirty="0"/>
          </a:p>
        </p:txBody>
      </p:sp>
      <p:sp>
        <p:nvSpPr>
          <p:cNvPr id="32" name="31 Rectángulo redondeado"/>
          <p:cNvSpPr/>
          <p:nvPr/>
        </p:nvSpPr>
        <p:spPr>
          <a:xfrm>
            <a:off x="3428992" y="5715016"/>
            <a:ext cx="2000264" cy="100013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Necesidad de Compartir Valores Comunes</a:t>
            </a:r>
            <a:endParaRPr lang="es-ES" dirty="0"/>
          </a:p>
        </p:txBody>
      </p:sp>
      <p:sp>
        <p:nvSpPr>
          <p:cNvPr id="33" name="32 Rectángulo redondeado"/>
          <p:cNvSpPr/>
          <p:nvPr/>
        </p:nvSpPr>
        <p:spPr>
          <a:xfrm>
            <a:off x="428596" y="3429000"/>
            <a:ext cx="1857388" cy="107157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Coordinación y Comunicación Jerárquica</a:t>
            </a:r>
            <a:endParaRPr lang="es-ES" dirty="0"/>
          </a:p>
        </p:txBody>
      </p:sp>
      <p:sp>
        <p:nvSpPr>
          <p:cNvPr id="50" name="49 Llamada rectangular redondeada"/>
          <p:cNvSpPr/>
          <p:nvPr/>
        </p:nvSpPr>
        <p:spPr>
          <a:xfrm>
            <a:off x="6429388" y="1571612"/>
            <a:ext cx="2000264" cy="1357322"/>
          </a:xfrm>
          <a:prstGeom prst="wedgeRoundRectCallout">
            <a:avLst>
              <a:gd name="adj1" fmla="val -364"/>
              <a:gd name="adj2" fmla="val 81604"/>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rgbClr val="002060"/>
                </a:solidFill>
                <a:latin typeface="Times New Roman" pitchFamily="18" charset="0"/>
                <a:cs typeface="Times New Roman" pitchFamily="18" charset="0"/>
              </a:rPr>
              <a:t>Algo primordial en Imprenta Luque es que todos los empleados mantengan una buena relación entre sí.</a:t>
            </a:r>
            <a:endParaRPr lang="es-ES" sz="1400" dirty="0">
              <a:solidFill>
                <a:srgbClr val="002060"/>
              </a:solidFill>
              <a:latin typeface="Times New Roman" pitchFamily="18" charset="0"/>
              <a:cs typeface="Times New Roman" pitchFamily="18" charset="0"/>
            </a:endParaRPr>
          </a:p>
        </p:txBody>
      </p:sp>
      <p:sp>
        <p:nvSpPr>
          <p:cNvPr id="51" name="50 Llamada rectangular redondeada"/>
          <p:cNvSpPr/>
          <p:nvPr/>
        </p:nvSpPr>
        <p:spPr>
          <a:xfrm>
            <a:off x="714348" y="1500174"/>
            <a:ext cx="2143140" cy="1357322"/>
          </a:xfrm>
          <a:prstGeom prst="wedgeRoundRectCallout">
            <a:avLst>
              <a:gd name="adj1" fmla="val 77873"/>
              <a:gd name="adj2" fmla="val -40922"/>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rgbClr val="002060"/>
                </a:solidFill>
                <a:latin typeface="Times New Roman" pitchFamily="18" charset="0"/>
                <a:cs typeface="Times New Roman" pitchFamily="18" charset="0"/>
              </a:rPr>
              <a:t>En toda la empresa se ve reflejada la personalidad del Gerente y propietario de la mayor parte del capital.</a:t>
            </a:r>
            <a:endParaRPr lang="es-ES" sz="1400" dirty="0">
              <a:solidFill>
                <a:srgbClr val="002060"/>
              </a:solidFill>
              <a:latin typeface="Times New Roman" pitchFamily="18" charset="0"/>
              <a:cs typeface="Times New Roman" pitchFamily="18" charset="0"/>
            </a:endParaRPr>
          </a:p>
        </p:txBody>
      </p:sp>
      <p:sp>
        <p:nvSpPr>
          <p:cNvPr id="52" name="51 Llamada rectangular redondeada"/>
          <p:cNvSpPr/>
          <p:nvPr/>
        </p:nvSpPr>
        <p:spPr>
          <a:xfrm>
            <a:off x="571472" y="4929198"/>
            <a:ext cx="2428892" cy="1571636"/>
          </a:xfrm>
          <a:prstGeom prst="wedgeRoundRectCallout">
            <a:avLst>
              <a:gd name="adj1" fmla="val -14359"/>
              <a:gd name="adj2" fmla="val -74270"/>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rgbClr val="002060"/>
                </a:solidFill>
                <a:latin typeface="Times New Roman" pitchFamily="18" charset="0"/>
                <a:cs typeface="Times New Roman" pitchFamily="18" charset="0"/>
              </a:rPr>
              <a:t>La actividad de los trabajadores está supeditada a los objetivos que se fijan desde la cúpula directiva (Formada por el Gerente, el Jefe de Ventas y el Jefe de Producción.</a:t>
            </a:r>
            <a:endParaRPr lang="es-ES" sz="1400" dirty="0">
              <a:solidFill>
                <a:srgbClr val="002060"/>
              </a:solidFill>
              <a:latin typeface="Times New Roman" pitchFamily="18" charset="0"/>
              <a:cs typeface="Times New Roman" pitchFamily="18" charset="0"/>
            </a:endParaRPr>
          </a:p>
        </p:txBody>
      </p:sp>
      <p:sp>
        <p:nvSpPr>
          <p:cNvPr id="53" name="52 Llamada rectangular redondeada"/>
          <p:cNvSpPr/>
          <p:nvPr/>
        </p:nvSpPr>
        <p:spPr>
          <a:xfrm>
            <a:off x="6215074" y="4857760"/>
            <a:ext cx="1928826" cy="1785926"/>
          </a:xfrm>
          <a:prstGeom prst="wedgeRoundRectCallout">
            <a:avLst>
              <a:gd name="adj1" fmla="val -88052"/>
              <a:gd name="adj2" fmla="val 30404"/>
              <a:gd name="adj3" fmla="val 16667"/>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rgbClr val="002060"/>
                </a:solidFill>
                <a:latin typeface="Times New Roman" pitchFamily="18" charset="0"/>
                <a:cs typeface="Times New Roman" pitchFamily="18" charset="0"/>
              </a:rPr>
              <a:t>Lo fundamental es la identificación con  la empresa a través de sus valores: actitud positiva, respeto mutuo, esfuerzo y  puntualidad son los principales.</a:t>
            </a:r>
            <a:endParaRPr lang="es-ES" sz="1400" dirty="0">
              <a:solidFill>
                <a:srgbClr val="002060"/>
              </a:solidFill>
              <a:latin typeface="Times New Roman" pitchFamily="18" charset="0"/>
              <a:cs typeface="Times New Roman" pitchFamily="18" charset="0"/>
            </a:endParaRPr>
          </a:p>
        </p:txBody>
      </p:sp>
      <p:sp>
        <p:nvSpPr>
          <p:cNvPr id="35" name="34 Botón de acción: Volver">
            <a:hlinkClick r:id="rId2" action="ppaction://hlinksldjump" highlightClick="1"/>
          </p:cNvPr>
          <p:cNvSpPr/>
          <p:nvPr/>
        </p:nvSpPr>
        <p:spPr>
          <a:xfrm>
            <a:off x="8286744" y="621505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Botón de acción: Inicio">
            <a:hlinkClick r:id="" action="ppaction://hlinkshowjump?jump=firstslide" highlightClick="1"/>
          </p:cNvPr>
          <p:cNvSpPr/>
          <p:nvPr/>
        </p:nvSpPr>
        <p:spPr>
          <a:xfrm>
            <a:off x="8286744" y="657224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23"/>
                    </p:tgtEl>
                  </p:cond>
                </p:stCondLst>
                <p:endSync evt="end" delay="0">
                  <p:rtn val="all"/>
                </p:endSync>
                <p:childTnLst>
                  <p:par>
                    <p:cTn id="3" fill="hold">
                      <p:stCondLst>
                        <p:cond delay="0"/>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1"/>
                                        </p:tgtEl>
                                        <p:attrNameLst>
                                          <p:attrName>style.visibility</p:attrName>
                                        </p:attrNameLst>
                                      </p:cBhvr>
                                      <p:to>
                                        <p:strVal val="visible"/>
                                      </p:to>
                                    </p:set>
                                    <p:anim calcmode="lin" valueType="num">
                                      <p:cBhvr>
                                        <p:cTn id="7" dur="1000" fill="hold"/>
                                        <p:tgtEl>
                                          <p:spTgt spid="51"/>
                                        </p:tgtEl>
                                        <p:attrNameLst>
                                          <p:attrName>ppt_w</p:attrName>
                                        </p:attrNameLst>
                                      </p:cBhvr>
                                      <p:tavLst>
                                        <p:tav tm="0">
                                          <p:val>
                                            <p:fltVal val="0"/>
                                          </p:val>
                                        </p:tav>
                                        <p:tav tm="100000">
                                          <p:val>
                                            <p:strVal val="#ppt_w"/>
                                          </p:val>
                                        </p:tav>
                                      </p:tavLst>
                                    </p:anim>
                                    <p:anim calcmode="lin" valueType="num">
                                      <p:cBhvr>
                                        <p:cTn id="8" dur="1000" fill="hold"/>
                                        <p:tgtEl>
                                          <p:spTgt spid="51"/>
                                        </p:tgtEl>
                                        <p:attrNameLst>
                                          <p:attrName>ppt_h</p:attrName>
                                        </p:attrNameLst>
                                      </p:cBhvr>
                                      <p:tavLst>
                                        <p:tav tm="0">
                                          <p:val>
                                            <p:fltVal val="0"/>
                                          </p:val>
                                        </p:tav>
                                        <p:tav tm="100000">
                                          <p:val>
                                            <p:strVal val="#ppt_h"/>
                                          </p:val>
                                        </p:tav>
                                      </p:tavLst>
                                    </p:anim>
                                    <p:anim calcmode="lin" valueType="num">
                                      <p:cBhvr>
                                        <p:cTn id="9" dur="1000" fill="hold"/>
                                        <p:tgtEl>
                                          <p:spTgt spid="51"/>
                                        </p:tgtEl>
                                        <p:attrNameLst>
                                          <p:attrName>style.rotation</p:attrName>
                                        </p:attrNameLst>
                                      </p:cBhvr>
                                      <p:tavLst>
                                        <p:tav tm="0">
                                          <p:val>
                                            <p:fltVal val="90"/>
                                          </p:val>
                                        </p:tav>
                                        <p:tav tm="100000">
                                          <p:val>
                                            <p:fltVal val="0"/>
                                          </p:val>
                                        </p:tav>
                                      </p:tavLst>
                                    </p:anim>
                                    <p:animEffect transition="in" filter="fade">
                                      <p:cBhvr>
                                        <p:cTn id="10" dur="1000"/>
                                        <p:tgtEl>
                                          <p:spTgt spid="51"/>
                                        </p:tgtEl>
                                      </p:cBhvr>
                                    </p:animEffect>
                                  </p:childTnLst>
                                </p:cTn>
                              </p:par>
                            </p:childTnLst>
                          </p:cTn>
                        </p:par>
                      </p:childTnLst>
                    </p:cTn>
                  </p:par>
                </p:childTnLst>
              </p:cTn>
              <p:nextCondLst>
                <p:cond evt="onClick" delay="0">
                  <p:tgtEl>
                    <p:spTgt spid="23"/>
                  </p:tgtEl>
                </p:cond>
              </p:nextCondLst>
            </p:seq>
            <p:seq concurrent="1" nextAc="seek">
              <p:cTn id="11" restart="whenNotActive" fill="hold" evtFilter="cancelBubble" nodeType="interactiveSeq">
                <p:stCondLst>
                  <p:cond evt="onClick" delay="0">
                    <p:tgtEl>
                      <p:spTgt spid="29"/>
                    </p:tgtEl>
                  </p:cond>
                </p:stCondLst>
                <p:endSync evt="end" delay="0">
                  <p:rtn val="all"/>
                </p:endSync>
                <p:childTnLst>
                  <p:par>
                    <p:cTn id="12" fill="hold">
                      <p:stCondLst>
                        <p:cond delay="0"/>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1000" fill="hold"/>
                                        <p:tgtEl>
                                          <p:spTgt spid="50"/>
                                        </p:tgtEl>
                                        <p:attrNameLst>
                                          <p:attrName>ppt_w</p:attrName>
                                        </p:attrNameLst>
                                      </p:cBhvr>
                                      <p:tavLst>
                                        <p:tav tm="0">
                                          <p:val>
                                            <p:strVal val="#ppt_w*0.70"/>
                                          </p:val>
                                        </p:tav>
                                        <p:tav tm="100000">
                                          <p:val>
                                            <p:strVal val="#ppt_w"/>
                                          </p:val>
                                        </p:tav>
                                      </p:tavLst>
                                    </p:anim>
                                    <p:anim calcmode="lin" valueType="num">
                                      <p:cBhvr>
                                        <p:cTn id="17" dur="1000" fill="hold"/>
                                        <p:tgtEl>
                                          <p:spTgt spid="50"/>
                                        </p:tgtEl>
                                        <p:attrNameLst>
                                          <p:attrName>ppt_h</p:attrName>
                                        </p:attrNameLst>
                                      </p:cBhvr>
                                      <p:tavLst>
                                        <p:tav tm="0">
                                          <p:val>
                                            <p:strVal val="#ppt_h"/>
                                          </p:val>
                                        </p:tav>
                                        <p:tav tm="100000">
                                          <p:val>
                                            <p:strVal val="#ppt_h"/>
                                          </p:val>
                                        </p:tav>
                                      </p:tavLst>
                                    </p:anim>
                                    <p:animEffect transition="in" filter="fade">
                                      <p:cBhvr>
                                        <p:cTn id="18" dur="1000"/>
                                        <p:tgtEl>
                                          <p:spTgt spid="50"/>
                                        </p:tgtEl>
                                      </p:cBhvr>
                                    </p:animEffect>
                                  </p:childTnLst>
                                </p:cTn>
                              </p:par>
                            </p:childTnLst>
                          </p:cTn>
                        </p:par>
                      </p:childTnLst>
                    </p:cTn>
                  </p:par>
                </p:childTnLst>
              </p:cTn>
              <p:nextCondLst>
                <p:cond evt="onClick" delay="0">
                  <p:tgtEl>
                    <p:spTgt spid="29"/>
                  </p:tgtEl>
                </p:cond>
              </p:nextCondLst>
            </p:seq>
            <p:seq concurrent="1" nextAc="seek">
              <p:cTn id="19" restart="whenNotActive" fill="hold" evtFilter="cancelBubble" nodeType="interactiveSeq">
                <p:stCondLst>
                  <p:cond evt="onClick" delay="0">
                    <p:tgtEl>
                      <p:spTgt spid="32"/>
                    </p:tgtEl>
                  </p:cond>
                </p:stCondLst>
                <p:endSync evt="end" delay="0">
                  <p:rtn val="all"/>
                </p:endSync>
                <p:childTnLst>
                  <p:par>
                    <p:cTn id="20" fill="hold">
                      <p:stCondLst>
                        <p:cond delay="0"/>
                      </p:stCondLst>
                      <p:childTnLst>
                        <p:par>
                          <p:cTn id="21" fill="hold">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heel(4)">
                                      <p:cBhvr>
                                        <p:cTn id="24" dur="2000"/>
                                        <p:tgtEl>
                                          <p:spTgt spid="53"/>
                                        </p:tgtEl>
                                      </p:cBhvr>
                                    </p:animEffect>
                                  </p:childTnLst>
                                </p:cTn>
                              </p:par>
                            </p:childTnLst>
                          </p:cTn>
                        </p:par>
                      </p:childTnLst>
                    </p:cTn>
                  </p:par>
                </p:childTnLst>
              </p:cTn>
              <p:nextCondLst>
                <p:cond evt="onClick" delay="0">
                  <p:tgtEl>
                    <p:spTgt spid="32"/>
                  </p:tgtEl>
                </p:cond>
              </p:nextCondLst>
            </p:seq>
            <p:seq concurrent="1" nextAc="seek">
              <p:cTn id="25" restart="whenNotActive" fill="hold" evtFilter="cancelBubble" nodeType="interactiveSeq">
                <p:stCondLst>
                  <p:cond evt="onClick" delay="0">
                    <p:tgtEl>
                      <p:spTgt spid="33"/>
                    </p:tgtEl>
                  </p:cond>
                </p:stCondLst>
                <p:endSync evt="end" delay="0">
                  <p:rtn val="all"/>
                </p:endSync>
                <p:childTnLst>
                  <p:par>
                    <p:cTn id="26" fill="hold">
                      <p:stCondLst>
                        <p:cond delay="0"/>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blinds(horizontal)">
                                      <p:cBhvr>
                                        <p:cTn id="30" dur="500"/>
                                        <p:tgtEl>
                                          <p:spTgt spid="52"/>
                                        </p:tgtEl>
                                      </p:cBhvr>
                                    </p:animEffect>
                                  </p:childTnLst>
                                </p:cTn>
                              </p:par>
                            </p:childTnLst>
                          </p:cTn>
                        </p:par>
                      </p:childTnLst>
                    </p:cTn>
                  </p:par>
                </p:childTnLst>
              </p:cTn>
              <p:nextCondLst>
                <p:cond evt="onClick" delay="0">
                  <p:tgtEl>
                    <p:spTgt spid="33"/>
                  </p:tgtEl>
                </p:cond>
              </p:nextCondLst>
            </p:seq>
            <p:seq concurrent="1" nextAc="seek">
              <p:cTn id="31" restart="whenNotActive" fill="hold" evtFilter="cancelBubble" nodeType="interactiveSeq">
                <p:stCondLst>
                  <p:cond evt="onClick" delay="0">
                    <p:tgtEl>
                      <p:spTgt spid="4"/>
                    </p:tgtEl>
                  </p:cond>
                </p:stCondLst>
                <p:endSync evt="end" delay="0">
                  <p:rtn val="all"/>
                </p:endSync>
                <p:childTnLst>
                  <p:par>
                    <p:cTn id="32" fill="hold">
                      <p:stCondLst>
                        <p:cond delay="0"/>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randombar(horizontal)">
                                      <p:cBhvr>
                                        <p:cTn id="36" dur="1000"/>
                                        <p:tgtEl>
                                          <p:spTgt spid="23"/>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randombar(horizontal)">
                                      <p:cBhvr>
                                        <p:cTn id="39" dur="1000"/>
                                        <p:tgtEl>
                                          <p:spTgt spid="33"/>
                                        </p:tgtEl>
                                      </p:cBhvr>
                                    </p:animEffect>
                                  </p:childTnLst>
                                </p:cTn>
                              </p:par>
                              <p:par>
                                <p:cTn id="40" presetID="14" presetClass="entr" presetSubtype="1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randombar(horizontal)">
                                      <p:cBhvr>
                                        <p:cTn id="42" dur="1000"/>
                                        <p:tgtEl>
                                          <p:spTgt spid="21"/>
                                        </p:tgtEl>
                                      </p:cBhvr>
                                    </p:animEffect>
                                  </p:childTnLst>
                                </p:cTn>
                              </p:par>
                              <p:par>
                                <p:cTn id="43" presetID="14" presetClass="entr" presetSubtype="1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randombar(horizontal)">
                                      <p:cBhvr>
                                        <p:cTn id="45" dur="1000"/>
                                        <p:tgtEl>
                                          <p:spTgt spid="15"/>
                                        </p:tgtEl>
                                      </p:cBhvr>
                                    </p:animEffect>
                                  </p:childTnLst>
                                </p:cTn>
                              </p:par>
                              <p:par>
                                <p:cTn id="46" presetID="14" presetClass="entr" presetSubtype="1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randombar(horizontal)">
                                      <p:cBhvr>
                                        <p:cTn id="48" dur="1000"/>
                                        <p:tgtEl>
                                          <p:spTgt spid="19"/>
                                        </p:tgtEl>
                                      </p:cBhvr>
                                    </p:animEffect>
                                  </p:childTnLst>
                                </p:cTn>
                              </p:par>
                              <p:par>
                                <p:cTn id="49" presetID="14" presetClass="entr" presetSubtype="1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randombar(horizontal)">
                                      <p:cBhvr>
                                        <p:cTn id="51" dur="1000"/>
                                        <p:tgtEl>
                                          <p:spTgt spid="17"/>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randombar(horizontal)">
                                      <p:cBhvr>
                                        <p:cTn id="54" dur="1000"/>
                                        <p:tgtEl>
                                          <p:spTgt spid="29"/>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1000"/>
                                        <p:tgtEl>
                                          <p:spTgt spid="32"/>
                                        </p:tgtEl>
                                      </p:cBhvr>
                                    </p:animEffect>
                                  </p:childTnLst>
                                </p:cTn>
                              </p:par>
                            </p:childTnLst>
                          </p:cTn>
                        </p:par>
                      </p:childTnLst>
                    </p:cTn>
                  </p:par>
                </p:childTnLst>
              </p:cTn>
              <p:nextCondLst>
                <p:cond evt="onClick" delay="0">
                  <p:tgtEl>
                    <p:spTgt spid="4"/>
                  </p:tgtEl>
                </p:cond>
              </p:nextCondLst>
            </p:seq>
          </p:childTnLst>
        </p:cTn>
      </p:par>
    </p:tnLst>
    <p:bldLst>
      <p:bldP spid="23" grpId="0" animBg="1"/>
      <p:bldP spid="29" grpId="0" animBg="1"/>
      <p:bldP spid="32" grpId="0" animBg="1"/>
      <p:bldP spid="33" grpId="0" animBg="1"/>
      <p:bldP spid="50" grpId="0" animBg="1"/>
      <p:bldP spid="51" grpId="0" animBg="1"/>
      <p:bldP spid="52" grpId="0" animBg="1"/>
      <p:bldP spid="5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357422" y="5143512"/>
            <a:ext cx="5000660" cy="1500198"/>
          </a:xfrm>
          <a:prstGeom prst="round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latin typeface="Tahoma" pitchFamily="34" charset="0"/>
                <a:cs typeface="Tahoma" pitchFamily="34" charset="0"/>
              </a:rPr>
              <a:t>Debido a que se produce por pedidos según las especificaciones del cliente. Como consecuencia la estandarización del  trabajo está limitada y es necesaria una estrecha colaboración entre los directivos y el personal operativo, siendo un claro ejemplo en este caso la relación entre el jefe de taller y los operarios de impresión.</a:t>
            </a:r>
            <a:endParaRPr lang="es-ES" sz="1400" dirty="0">
              <a:latin typeface="Tahoma" pitchFamily="34" charset="0"/>
              <a:cs typeface="Tahoma" pitchFamily="34" charset="0"/>
            </a:endParaRPr>
          </a:p>
        </p:txBody>
      </p:sp>
      <p:sp>
        <p:nvSpPr>
          <p:cNvPr id="2" name="1 Título"/>
          <p:cNvSpPr>
            <a:spLocks noGrp="1"/>
          </p:cNvSpPr>
          <p:nvPr>
            <p:ph type="title"/>
          </p:nvPr>
        </p:nvSpPr>
        <p:spPr>
          <a:xfrm>
            <a:off x="500034"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del sistema técnico</a:t>
            </a:r>
            <a:endParaRPr lang="es-ES" sz="4500" dirty="0"/>
          </a:p>
        </p:txBody>
      </p:sp>
      <p:sp>
        <p:nvSpPr>
          <p:cNvPr id="6" name="5 Flecha derecha"/>
          <p:cNvSpPr/>
          <p:nvPr/>
        </p:nvSpPr>
        <p:spPr>
          <a:xfrm>
            <a:off x="214282" y="5143512"/>
            <a:ext cx="2071702" cy="1357322"/>
          </a:xfrm>
          <a:prstGeom prst="right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Producción por Unidades</a:t>
            </a:r>
            <a:endParaRPr lang="es-ES" dirty="0"/>
          </a:p>
        </p:txBody>
      </p:sp>
      <p:sp>
        <p:nvSpPr>
          <p:cNvPr id="11" name="10 Elipse"/>
          <p:cNvSpPr/>
          <p:nvPr/>
        </p:nvSpPr>
        <p:spPr>
          <a:xfrm>
            <a:off x="3428992" y="3214686"/>
            <a:ext cx="2214578" cy="1857388"/>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rgbClr val="002060"/>
                </a:solidFill>
              </a:rPr>
              <a:t>DIMENSIONES DEL SISTEMA TÉCNICO</a:t>
            </a:r>
          </a:p>
        </p:txBody>
      </p:sp>
      <p:sp>
        <p:nvSpPr>
          <p:cNvPr id="12" name="11 Rectángulo redondeado"/>
          <p:cNvSpPr/>
          <p:nvPr/>
        </p:nvSpPr>
        <p:spPr>
          <a:xfrm>
            <a:off x="1428728" y="1357298"/>
            <a:ext cx="6143668" cy="1357322"/>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smtClean="0">
                <a:solidFill>
                  <a:srgbClr val="002060"/>
                </a:solidFill>
                <a:latin typeface="Arial" pitchFamily="34" charset="0"/>
                <a:cs typeface="Arial" pitchFamily="34" charset="0"/>
              </a:rPr>
              <a:t>Regulación:</a:t>
            </a:r>
          </a:p>
          <a:p>
            <a:pPr algn="just"/>
            <a:r>
              <a:rPr lang="es-ES" sz="1400" dirty="0" smtClean="0">
                <a:solidFill>
                  <a:srgbClr val="002060"/>
                </a:solidFill>
                <a:latin typeface="Times New Roman" pitchFamily="18" charset="0"/>
                <a:cs typeface="Times New Roman" pitchFamily="18" charset="0"/>
              </a:rPr>
              <a:t>Podemos distinguir una regulación alta o baja dependiendo del proceso en el que nos centremos, por ejemplo durante la impresión del pedido es la maquinaria la que realiza prácticamente todo el proceso, siendo el operario el supervisor de la actividad. Por el contrario, en la fase de plastificado son los trabajadores los que realizan la actividad en si.</a:t>
            </a:r>
          </a:p>
        </p:txBody>
      </p:sp>
      <p:sp>
        <p:nvSpPr>
          <p:cNvPr id="13" name="12 Rectángulo redondeado"/>
          <p:cNvSpPr/>
          <p:nvPr/>
        </p:nvSpPr>
        <p:spPr>
          <a:xfrm>
            <a:off x="6357950" y="2786058"/>
            <a:ext cx="2428892" cy="2071702"/>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smtClean="0">
                <a:solidFill>
                  <a:srgbClr val="002060"/>
                </a:solidFill>
                <a:latin typeface="Arial" pitchFamily="34" charset="0"/>
                <a:cs typeface="Arial" pitchFamily="34" charset="0"/>
              </a:rPr>
              <a:t>Sofisticación:</a:t>
            </a:r>
          </a:p>
          <a:p>
            <a:pPr algn="just"/>
            <a:r>
              <a:rPr lang="es-ES" sz="1400" dirty="0" smtClean="0">
                <a:solidFill>
                  <a:srgbClr val="002060"/>
                </a:solidFill>
                <a:latin typeface="Times New Roman" pitchFamily="18" charset="0"/>
                <a:cs typeface="Times New Roman" pitchFamily="18" charset="0"/>
              </a:rPr>
              <a:t>Es alta en general debido a que la maquinaria es muy compleja, aunque al igual que en el caso anterior existen actividades en las que la sofisticación es baja, como el proceso de empaquetado.</a:t>
            </a:r>
          </a:p>
        </p:txBody>
      </p:sp>
      <p:sp>
        <p:nvSpPr>
          <p:cNvPr id="14" name="13 Rectángulo redondeado"/>
          <p:cNvSpPr/>
          <p:nvPr/>
        </p:nvSpPr>
        <p:spPr>
          <a:xfrm>
            <a:off x="214282" y="2857496"/>
            <a:ext cx="2571768" cy="2000264"/>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b="1" dirty="0" smtClean="0">
                <a:solidFill>
                  <a:srgbClr val="002060"/>
                </a:solidFill>
                <a:latin typeface="Arial" pitchFamily="34" charset="0"/>
                <a:cs typeface="Arial" pitchFamily="34" charset="0"/>
              </a:rPr>
              <a:t>Rutina:</a:t>
            </a:r>
          </a:p>
          <a:p>
            <a:pPr algn="just"/>
            <a:r>
              <a:rPr lang="es-ES" sz="1400" dirty="0" smtClean="0">
                <a:solidFill>
                  <a:srgbClr val="002060"/>
                </a:solidFill>
                <a:latin typeface="Times New Roman" pitchFamily="18" charset="0"/>
                <a:cs typeface="Times New Roman" pitchFamily="18" charset="0"/>
              </a:rPr>
              <a:t>En general es una tecnología rutinaria ya que presenta problemas fáciles de analizar y con pocas excepciones, salvo en el caso de las máquinas de última tecnología como la de impresión en placas (CTP).</a:t>
            </a:r>
            <a:endParaRPr lang="es-ES" sz="1400" dirty="0">
              <a:solidFill>
                <a:srgbClr val="002060"/>
              </a:solidFill>
              <a:latin typeface="Times New Roman" pitchFamily="18" charset="0"/>
              <a:cs typeface="Times New Roman" pitchFamily="18" charset="0"/>
            </a:endParaRPr>
          </a:p>
        </p:txBody>
      </p:sp>
      <p:sp>
        <p:nvSpPr>
          <p:cNvPr id="17" name="16 Flecha derecha"/>
          <p:cNvSpPr/>
          <p:nvPr/>
        </p:nvSpPr>
        <p:spPr>
          <a:xfrm>
            <a:off x="5715008" y="3857628"/>
            <a:ext cx="57150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Flecha derecha"/>
          <p:cNvSpPr/>
          <p:nvPr/>
        </p:nvSpPr>
        <p:spPr>
          <a:xfrm rot="10800000">
            <a:off x="2786050" y="3857628"/>
            <a:ext cx="57150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Flecha derecha"/>
          <p:cNvSpPr/>
          <p:nvPr/>
        </p:nvSpPr>
        <p:spPr>
          <a:xfrm rot="16200000">
            <a:off x="4286248" y="2714620"/>
            <a:ext cx="4286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20 Botón de acción: Inicio">
            <a:hlinkClick r:id="" action="ppaction://hlinkshowjump?jump=firstslide" highlightClick="1"/>
          </p:cNvPr>
          <p:cNvSpPr/>
          <p:nvPr/>
        </p:nvSpPr>
        <p:spPr>
          <a:xfrm>
            <a:off x="8001024"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childTnLst>
              </p:cTn>
              <p:nextCondLst>
                <p:cond evt="onClick" delay="0">
                  <p:tgtEl>
                    <p:spTgt spid="6"/>
                  </p:tgtEl>
                </p:cond>
              </p:nextCondLst>
            </p:seq>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slide(fromBottom)">
                                      <p:cBhvr>
                                        <p:cTn id="13" dur="1000"/>
                                        <p:tgtEl>
                                          <p:spTgt spid="1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lide(fromBottom)">
                                      <p:cBhvr>
                                        <p:cTn id="16" dur="1000"/>
                                        <p:tgtEl>
                                          <p:spTgt spid="12"/>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lide(fromBottom)">
                                      <p:cBhvr>
                                        <p:cTn id="19" dur="1000"/>
                                        <p:tgtEl>
                                          <p:spTgt spid="13"/>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slide(fromBottom)">
                                      <p:cBhvr>
                                        <p:cTn id="22" dur="1000"/>
                                        <p:tgtEl>
                                          <p:spTgt spid="17"/>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slide(fromBottom)">
                                      <p:cBhvr>
                                        <p:cTn id="25" dur="1000"/>
                                        <p:tgtEl>
                                          <p:spTgt spid="19"/>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slide(fromBottom)">
                                      <p:cBhvr>
                                        <p:cTn id="28" dur="1000"/>
                                        <p:tgtEl>
                                          <p:spTgt spid="18"/>
                                        </p:tgtEl>
                                      </p:cBhvr>
                                    </p:animEffect>
                                  </p:childTnLst>
                                </p:cTn>
                              </p:par>
                            </p:childTnLst>
                          </p:cTn>
                        </p:par>
                      </p:childTnLst>
                    </p:cTn>
                  </p:par>
                </p:childTnLst>
              </p:cTn>
              <p:nextCondLst>
                <p:cond evt="onClick" delay="0">
                  <p:tgtEl>
                    <p:spTgt spid="11"/>
                  </p:tgtEl>
                </p:cond>
              </p:nextCondLst>
            </p:seq>
          </p:childTnLst>
        </p:cTn>
      </p:par>
    </p:tnLst>
    <p:bldLst>
      <p:bldP spid="5" grpId="0" animBg="1"/>
      <p:bldP spid="12" grpId="0" animBg="1"/>
      <p:bldP spid="13" grpId="0" animBg="1"/>
      <p:bldP spid="14" grpId="0" animBg="1"/>
      <p:bldP spid="17" grpId="0" animBg="1"/>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NGULO\Escritorio\ETEA\Organización\Trabajo Organización\Fotos\Img16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1 Título"/>
          <p:cNvSpPr>
            <a:spLocks noGrp="1"/>
          </p:cNvSpPr>
          <p:nvPr>
            <p:ph type="title"/>
          </p:nvPr>
        </p:nvSpPr>
        <p:spPr>
          <a:xfrm>
            <a:off x="428596"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 la estrategia</a:t>
            </a:r>
            <a:endParaRPr lang="es-ES" sz="4500" dirty="0"/>
          </a:p>
        </p:txBody>
      </p:sp>
      <p:sp>
        <p:nvSpPr>
          <p:cNvPr id="5" name="4 Rectángulo redondeado"/>
          <p:cNvSpPr/>
          <p:nvPr/>
        </p:nvSpPr>
        <p:spPr>
          <a:xfrm>
            <a:off x="285720" y="1428736"/>
            <a:ext cx="3357586" cy="178595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chemeClr val="bg1"/>
                </a:solidFill>
                <a:cs typeface="Times New Roman" pitchFamily="18" charset="0"/>
              </a:rPr>
              <a:t>Imprenta Luque presenta una estrategia de tipo Patrón Analista sin Innovación, ya que fundamentalmente su estrategia se basa en defender una buena posición de mercado a través de concentrar sus esfuerzos en sus productos originales (impresión/encuadernación y fabricación de tampones de tinta).</a:t>
            </a:r>
          </a:p>
        </p:txBody>
      </p:sp>
      <p:sp>
        <p:nvSpPr>
          <p:cNvPr id="6" name="5 Rectángulo redondeado"/>
          <p:cNvSpPr/>
          <p:nvPr/>
        </p:nvSpPr>
        <p:spPr>
          <a:xfrm>
            <a:off x="6286512" y="4429132"/>
            <a:ext cx="2643206" cy="164307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chemeClr val="bg1"/>
                </a:solidFill>
                <a:cs typeface="Times New Roman" pitchFamily="18" charset="0"/>
              </a:rPr>
              <a:t>Cabe mencionar la innovación puntual en el proceso de producción que se debe a exigencias del mercado, siendo esta empresa una de las que se adaptan con más velocidad a los nuevos procesos técnicos.</a:t>
            </a:r>
          </a:p>
        </p:txBody>
      </p:sp>
      <p:sp>
        <p:nvSpPr>
          <p:cNvPr id="7" name="6 Rectángulo redondeado"/>
          <p:cNvSpPr/>
          <p:nvPr/>
        </p:nvSpPr>
        <p:spPr>
          <a:xfrm>
            <a:off x="5500694" y="1428736"/>
            <a:ext cx="3357586" cy="178595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chemeClr val="bg1"/>
                </a:solidFill>
                <a:cs typeface="Times New Roman" pitchFamily="18" charset="0"/>
              </a:rPr>
              <a:t>La estrategia empleada se fundamenta en la Diferenciación por calidad de sus trabajos, de manera que cuando se acepta un pedido es habitual que todo el esfuerzo se dedique al mismo y no se empiece un nuevo proyecto hasta la finalización del anterior.</a:t>
            </a:r>
          </a:p>
        </p:txBody>
      </p:sp>
      <p:sp>
        <p:nvSpPr>
          <p:cNvPr id="8" name="7 Rectángulo redondeado"/>
          <p:cNvSpPr/>
          <p:nvPr/>
        </p:nvSpPr>
        <p:spPr>
          <a:xfrm>
            <a:off x="2143108" y="4429132"/>
            <a:ext cx="2643206" cy="164307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solidFill>
                  <a:schemeClr val="bg1"/>
                </a:solidFill>
                <a:cs typeface="Times New Roman" pitchFamily="18" charset="0"/>
              </a:rPr>
              <a:t>Un ejemplo claro de la estrategia de Imprenta Luque es la priorización de pedidos de menor volumen en los cuales centrar todos sus recursos para obtener mayor calidad.</a:t>
            </a:r>
            <a:endParaRPr lang="es-ES" sz="1400" dirty="0">
              <a:solidFill>
                <a:schemeClr val="bg1"/>
              </a:solidFill>
              <a:cs typeface="Times New Roman" pitchFamily="18" charset="0"/>
            </a:endParaRPr>
          </a:p>
        </p:txBody>
      </p:sp>
      <p:sp>
        <p:nvSpPr>
          <p:cNvPr id="9" name="8 Flecha derecha"/>
          <p:cNvSpPr/>
          <p:nvPr/>
        </p:nvSpPr>
        <p:spPr>
          <a:xfrm>
            <a:off x="3929058" y="1785926"/>
            <a:ext cx="1357322" cy="1000132"/>
          </a:xfrm>
          <a:prstGeom prst="rightArrow">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Times New Roman" pitchFamily="18" charset="0"/>
                <a:cs typeface="Times New Roman" pitchFamily="18" charset="0"/>
              </a:rPr>
              <a:t>Diferenciación por Calidad</a:t>
            </a:r>
            <a:endParaRPr lang="es-ES" sz="1200" dirty="0">
              <a:latin typeface="Times New Roman" pitchFamily="18" charset="0"/>
              <a:cs typeface="Times New Roman" pitchFamily="18" charset="0"/>
            </a:endParaRPr>
          </a:p>
        </p:txBody>
      </p:sp>
      <p:sp>
        <p:nvSpPr>
          <p:cNvPr id="12" name="11 Flecha abajo"/>
          <p:cNvSpPr/>
          <p:nvPr/>
        </p:nvSpPr>
        <p:spPr>
          <a:xfrm>
            <a:off x="7143768" y="3286124"/>
            <a:ext cx="928694" cy="1071570"/>
          </a:xfrm>
          <a:prstGeom prst="downArrow">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sz="1200" dirty="0" smtClean="0">
                <a:latin typeface="Times New Roman" pitchFamily="18" charset="0"/>
                <a:cs typeface="Times New Roman" pitchFamily="18" charset="0"/>
              </a:rPr>
              <a:t>Innovación Puntual</a:t>
            </a:r>
            <a:endParaRPr lang="es-ES" sz="1200" dirty="0">
              <a:latin typeface="Times New Roman" pitchFamily="18" charset="0"/>
              <a:cs typeface="Times New Roman" pitchFamily="18" charset="0"/>
            </a:endParaRPr>
          </a:p>
        </p:txBody>
      </p:sp>
      <p:sp>
        <p:nvSpPr>
          <p:cNvPr id="13" name="12 Flecha izquierda"/>
          <p:cNvSpPr/>
          <p:nvPr/>
        </p:nvSpPr>
        <p:spPr>
          <a:xfrm>
            <a:off x="4857752" y="4786322"/>
            <a:ext cx="1285884" cy="1000132"/>
          </a:xfrm>
          <a:prstGeom prst="leftArrow">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Times New Roman" pitchFamily="18" charset="0"/>
                <a:cs typeface="Times New Roman" pitchFamily="18" charset="0"/>
              </a:rPr>
              <a:t>Un Ejemplo</a:t>
            </a:r>
            <a:endParaRPr lang="es-ES" sz="1200" dirty="0">
              <a:latin typeface="Times New Roman" pitchFamily="18" charset="0"/>
              <a:cs typeface="Times New Roman" pitchFamily="18" charset="0"/>
            </a:endParaRPr>
          </a:p>
        </p:txBody>
      </p:sp>
      <p:sp>
        <p:nvSpPr>
          <p:cNvPr id="15" name="14 Botón de acción: Inicio">
            <a:hlinkClick r:id="" action="ppaction://hlinkshowjump?jump=firstslide" highlightClick="1"/>
          </p:cNvPr>
          <p:cNvSpPr/>
          <p:nvPr/>
        </p:nvSpPr>
        <p:spPr>
          <a:xfrm>
            <a:off x="8072462" y="657224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Flecha izquierda">
            <a:hlinkClick r:id="rId3" action="ppaction://hlinksldjump"/>
          </p:cNvPr>
          <p:cNvSpPr/>
          <p:nvPr/>
        </p:nvSpPr>
        <p:spPr>
          <a:xfrm>
            <a:off x="0" y="4572008"/>
            <a:ext cx="1990740" cy="1347798"/>
          </a:xfrm>
          <a:prstGeom prst="leftArrow">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Times New Roman" pitchFamily="18" charset="0"/>
                <a:cs typeface="Times New Roman" pitchFamily="18" charset="0"/>
              </a:rPr>
              <a:t>Análisis de las Decisiones Estratégicas Anteriores</a:t>
            </a:r>
            <a:endParaRPr lang="es-ES" sz="12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nextCondLst>
                <p:cond evt="onClick" delay="0">
                  <p:tgtEl>
                    <p:spTgt spid="9"/>
                  </p:tgtEl>
                </p:cond>
              </p:nextCondLst>
            </p:seq>
            <p:seq concurrent="1" nextAc="seek">
              <p:cTn id="17" restart="whenNotActive" fill="hold" evtFilter="cancelBubble" nodeType="interactiveSeq">
                <p:stCondLst>
                  <p:cond evt="onClick" delay="0">
                    <p:tgtEl>
                      <p:spTgt spid="12"/>
                    </p:tgtEl>
                  </p:cond>
                </p:stCondLst>
                <p:endSync evt="end" delay="0">
                  <p:rtn val="all"/>
                </p:endSync>
                <p:childTnLst>
                  <p:par>
                    <p:cTn id="18" fill="hold">
                      <p:stCondLst>
                        <p:cond delay="0"/>
                      </p:stCondLst>
                      <p:childTnLst>
                        <p:par>
                          <p:cTn id="19" fill="hold">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6"/>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fltVal val="0"/>
                                          </p:val>
                                        </p:tav>
                                        <p:tav tm="100000">
                                          <p:val>
                                            <p:strVal val="#ppt_w"/>
                                          </p:val>
                                        </p:tav>
                                      </p:tavLst>
                                    </p:anim>
                                    <p:anim calcmode="lin" valueType="num">
                                      <p:cBhvr>
                                        <p:cTn id="29" dur="1000" fill="hold"/>
                                        <p:tgtEl>
                                          <p:spTgt spid="13"/>
                                        </p:tgtEl>
                                        <p:attrNameLst>
                                          <p:attrName>ppt_h</p:attrName>
                                        </p:attrNameLst>
                                      </p:cBhvr>
                                      <p:tavLst>
                                        <p:tav tm="0">
                                          <p:val>
                                            <p:fltVal val="0"/>
                                          </p:val>
                                        </p:tav>
                                        <p:tav tm="100000">
                                          <p:val>
                                            <p:strVal val="#ppt_h"/>
                                          </p:val>
                                        </p:tav>
                                      </p:tavLst>
                                    </p:anim>
                                    <p:anim calcmode="lin" valueType="num">
                                      <p:cBhvr>
                                        <p:cTn id="30"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nextCondLst>
                <p:cond evt="onClick" delay="0">
                  <p:tgtEl>
                    <p:spTgt spid="12"/>
                  </p:tgtEl>
                </p:cond>
              </p:nextCondLst>
            </p:seq>
            <p:seq concurrent="1" nextAc="seek">
              <p:cTn id="32" restart="whenNotActive" fill="hold" evtFilter="cancelBubble" nodeType="interactiveSeq">
                <p:stCondLst>
                  <p:cond evt="onClick" delay="0">
                    <p:tgtEl>
                      <p:spTgt spid="13"/>
                    </p:tgtEl>
                  </p:cond>
                </p:stCondLst>
                <p:endSync evt="end" delay="0">
                  <p:rtn val="all"/>
                </p:endSync>
                <p:childTnLst>
                  <p:par>
                    <p:cTn id="33" fill="hold">
                      <p:stCondLst>
                        <p:cond delay="0"/>
                      </p:stCondLst>
                      <p:childTnLst>
                        <p:par>
                          <p:cTn id="34" fill="hold">
                            <p:stCondLst>
                              <p:cond delay="0"/>
                            </p:stCondLst>
                            <p:childTnLst>
                              <p:par>
                                <p:cTn id="35" presetID="15"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8"/>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1000" fill="hold"/>
                                        <p:tgtEl>
                                          <p:spTgt spid="16"/>
                                        </p:tgtEl>
                                        <p:attrNameLst>
                                          <p:attrName>ppt_w</p:attrName>
                                        </p:attrNameLst>
                                      </p:cBhvr>
                                      <p:tavLst>
                                        <p:tav tm="0">
                                          <p:val>
                                            <p:fltVal val="0"/>
                                          </p:val>
                                        </p:tav>
                                        <p:tav tm="100000">
                                          <p:val>
                                            <p:strVal val="#ppt_w"/>
                                          </p:val>
                                        </p:tav>
                                      </p:tavLst>
                                    </p:anim>
                                    <p:anim calcmode="lin" valueType="num">
                                      <p:cBhvr>
                                        <p:cTn id="44" dur="1000" fill="hold"/>
                                        <p:tgtEl>
                                          <p:spTgt spid="16"/>
                                        </p:tgtEl>
                                        <p:attrNameLst>
                                          <p:attrName>ppt_h</p:attrName>
                                        </p:attrNameLst>
                                      </p:cBhvr>
                                      <p:tavLst>
                                        <p:tav tm="0">
                                          <p:val>
                                            <p:fltVal val="0"/>
                                          </p:val>
                                        </p:tav>
                                        <p:tav tm="100000">
                                          <p:val>
                                            <p:strVal val="#ppt_h"/>
                                          </p:val>
                                        </p:tav>
                                      </p:tavLst>
                                    </p:anim>
                                    <p:anim calcmode="lin" valueType="num">
                                      <p:cBhvr>
                                        <p:cTn id="4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nextCondLst>
                <p:cond evt="onClick" delay="0">
                  <p:tgtEl>
                    <p:spTgt spid="13"/>
                  </p:tgtEl>
                </p:cond>
              </p:nextCondLst>
            </p:seq>
          </p:childTnLst>
        </p:cTn>
      </p:par>
    </p:tnLst>
    <p:bldLst>
      <p:bldP spid="6" grpId="0" animBg="1"/>
      <p:bldP spid="7" grpId="0" animBg="1"/>
      <p:bldP spid="8" grpId="0" animBg="1"/>
      <p:bldP spid="12" grpId="0" animBg="1"/>
      <p:bldP spid="13"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1 Grupo"/>
          <p:cNvGrpSpPr/>
          <p:nvPr/>
        </p:nvGrpSpPr>
        <p:grpSpPr>
          <a:xfrm>
            <a:off x="214282" y="1785926"/>
            <a:ext cx="8711636" cy="3643338"/>
            <a:chOff x="214282" y="1785926"/>
            <a:chExt cx="8711636" cy="3643338"/>
          </a:xfrm>
        </p:grpSpPr>
        <p:pic>
          <p:nvPicPr>
            <p:cNvPr id="1027" name="Picture 3" descr="C:\Documents and Settings\ANGULO\Escritorio\ETEA\Organización\Trabajo Organización\Fotos\Img161.JPG"/>
            <p:cNvPicPr>
              <a:picLocks noChangeAspect="1" noChangeArrowheads="1"/>
            </p:cNvPicPr>
            <p:nvPr/>
          </p:nvPicPr>
          <p:blipFill>
            <a:blip r:embed="rId2" cstate="print"/>
            <a:srcRect/>
            <a:stretch>
              <a:fillRect/>
            </a:stretch>
          </p:blipFill>
          <p:spPr bwMode="auto">
            <a:xfrm>
              <a:off x="3437294" y="1785926"/>
              <a:ext cx="5488624" cy="3643338"/>
            </a:xfrm>
            <a:prstGeom prst="rect">
              <a:avLst/>
            </a:prstGeom>
            <a:noFill/>
          </p:spPr>
        </p:pic>
        <p:sp>
          <p:nvSpPr>
            <p:cNvPr id="8" name="7 CuadroTexto"/>
            <p:cNvSpPr txBox="1"/>
            <p:nvPr/>
          </p:nvSpPr>
          <p:spPr>
            <a:xfrm>
              <a:off x="214282" y="1857364"/>
              <a:ext cx="2928958" cy="3139321"/>
            </a:xfrm>
            <a:prstGeom prst="rect">
              <a:avLst/>
            </a:prstGeom>
            <a:noFill/>
          </p:spPr>
          <p:txBody>
            <a:bodyPr wrap="square" rtlCol="0">
              <a:spAutoFit/>
            </a:bodyPr>
            <a:lstStyle/>
            <a:p>
              <a:pPr algn="just"/>
              <a:r>
                <a:rPr lang="es-ES" dirty="0" smtClean="0"/>
                <a:t>A lo largo del periodo comprendido por los últimos diez años, en Imprenta Luque se ha desarrollado una política de decisiones a nivel estratégico basada en el progresivo aumento tanto de las instalaciones como de la maquinaria, con el objetivo final de alcanzar una mayor cuota de mercado.</a:t>
              </a:r>
            </a:p>
          </p:txBody>
        </p:sp>
      </p:grpSp>
      <p:sp>
        <p:nvSpPr>
          <p:cNvPr id="2" name="1 Título"/>
          <p:cNvSpPr>
            <a:spLocks noGrp="1"/>
          </p:cNvSpPr>
          <p:nvPr>
            <p:ph type="title"/>
          </p:nvPr>
        </p:nvSpPr>
        <p:spPr>
          <a:xfrm>
            <a:off x="714348" y="285728"/>
            <a:ext cx="7472386" cy="1143000"/>
          </a:xfrm>
        </p:spPr>
        <p:txBody>
          <a:bodyPr>
            <a:no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 las Decisiones Estratégicas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a:t>
            </a:r>
            <a:endParaRPr lang="es-ES" sz="4500" dirty="0">
              <a:latin typeface="Times New Roman" pitchFamily="18" charset="0"/>
              <a:cs typeface="Times New Roman" pitchFamily="18" charset="0"/>
            </a:endParaRPr>
          </a:p>
        </p:txBody>
      </p:sp>
      <p:sp>
        <p:nvSpPr>
          <p:cNvPr id="19" name="18 Botón de acción: Inicio">
            <a:hlinkClick r:id="" action="ppaction://hlinkshowjump?jump=firstslide" highlightClick="1"/>
          </p:cNvPr>
          <p:cNvSpPr/>
          <p:nvPr/>
        </p:nvSpPr>
        <p:spPr>
          <a:xfrm>
            <a:off x="8001024" y="6357934"/>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Botón de acción: Volver">
            <a:hlinkClick r:id="rId3" action="ppaction://hlinksldjump" highlightClick="1"/>
          </p:cNvPr>
          <p:cNvSpPr/>
          <p:nvPr/>
        </p:nvSpPr>
        <p:spPr>
          <a:xfrm>
            <a:off x="8001024" y="600076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Flecha derecha">
            <a:hlinkClick r:id="rId4" action="ppaction://hlinksldjump"/>
          </p:cNvPr>
          <p:cNvSpPr/>
          <p:nvPr/>
        </p:nvSpPr>
        <p:spPr>
          <a:xfrm>
            <a:off x="500034" y="5357826"/>
            <a:ext cx="1214446" cy="857256"/>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Siguiente</a:t>
            </a:r>
            <a:endParaRPr lang="es-ES" sz="1600"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0" y="0"/>
            <a:ext cx="9144000" cy="6858000"/>
            <a:chOff x="0" y="0"/>
            <a:chExt cx="9144000" cy="6858000"/>
          </a:xfrm>
        </p:grpSpPr>
        <p:grpSp>
          <p:nvGrpSpPr>
            <p:cNvPr id="5" name="15 Grupo"/>
            <p:cNvGrpSpPr/>
            <p:nvPr/>
          </p:nvGrpSpPr>
          <p:grpSpPr>
            <a:xfrm>
              <a:off x="0" y="0"/>
              <a:ext cx="9144000" cy="6858000"/>
              <a:chOff x="0" y="0"/>
              <a:chExt cx="9144000" cy="6858000"/>
            </a:xfrm>
          </p:grpSpPr>
          <p:sp>
            <p:nvSpPr>
              <p:cNvPr id="7" name="6 Rectángulo"/>
              <p:cNvSpPr/>
              <p:nvPr/>
            </p:nvSpPr>
            <p:spPr>
              <a:xfrm>
                <a:off x="0" y="0"/>
                <a:ext cx="9144000" cy="6858000"/>
              </a:xfrm>
              <a:prstGeom prst="rect">
                <a:avLst/>
              </a:prstGeom>
              <a:gradFill>
                <a:gsLst>
                  <a:gs pos="0">
                    <a:schemeClr val="bg1"/>
                  </a:gs>
                  <a:gs pos="7001">
                    <a:srgbClr val="E6E6E6"/>
                  </a:gs>
                  <a:gs pos="32001">
                    <a:srgbClr val="7D8496"/>
                  </a:gs>
                  <a:gs pos="47000">
                    <a:srgbClr val="E6E6E6"/>
                  </a:gs>
                  <a:gs pos="85001">
                    <a:srgbClr val="7D8496"/>
                  </a:gs>
                  <a:gs pos="100000">
                    <a:srgbClr val="E6E6E6"/>
                  </a:gs>
                </a:gsLst>
                <a:lin ang="138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8" name="12 Grupo"/>
              <p:cNvGrpSpPr/>
              <p:nvPr/>
            </p:nvGrpSpPr>
            <p:grpSpPr>
              <a:xfrm>
                <a:off x="0" y="1428736"/>
                <a:ext cx="9001156" cy="4786322"/>
                <a:chOff x="0" y="1428736"/>
                <a:chExt cx="9001156" cy="4786322"/>
              </a:xfrm>
            </p:grpSpPr>
            <p:pic>
              <p:nvPicPr>
                <p:cNvPr id="9" name="Picture 4" descr="C:\Documents and Settings\ANGULO\Escritorio\ETEA\Organización\Trabajo Organización\Fotos\NAVE NUEVA 445.jpg"/>
                <p:cNvPicPr>
                  <a:picLocks noChangeAspect="1" noChangeArrowheads="1"/>
                </p:cNvPicPr>
                <p:nvPr/>
              </p:nvPicPr>
              <p:blipFill>
                <a:blip r:embed="rId2"/>
                <a:srcRect/>
                <a:stretch>
                  <a:fillRect/>
                </a:stretch>
              </p:blipFill>
              <p:spPr bwMode="auto">
                <a:xfrm>
                  <a:off x="214282" y="2428868"/>
                  <a:ext cx="5202237" cy="3786190"/>
                </a:xfrm>
                <a:prstGeom prst="rect">
                  <a:avLst/>
                </a:prstGeom>
                <a:noFill/>
              </p:spPr>
            </p:pic>
            <p:sp>
              <p:nvSpPr>
                <p:cNvPr id="10" name="9 CuadroTexto"/>
                <p:cNvSpPr txBox="1"/>
                <p:nvPr/>
              </p:nvSpPr>
              <p:spPr>
                <a:xfrm>
                  <a:off x="0" y="1428736"/>
                  <a:ext cx="9001156" cy="923330"/>
                </a:xfrm>
                <a:prstGeom prst="rect">
                  <a:avLst/>
                </a:prstGeom>
                <a:noFill/>
              </p:spPr>
              <p:txBody>
                <a:bodyPr wrap="square" rtlCol="0">
                  <a:spAutoFit/>
                </a:bodyPr>
                <a:lstStyle/>
                <a:p>
                  <a:pPr algn="just"/>
                  <a:r>
                    <a:rPr lang="es-ES" dirty="0" smtClean="0"/>
                    <a:t>Una de las decisiones más importantes ha sido la apuesta por el uso de maquinaria (Heidelberg) de última tecnología importada desde Alemania, que ha sido la base de la diferenciación con los competidores del sector. </a:t>
                  </a:r>
                </a:p>
              </p:txBody>
            </p:sp>
          </p:grpSp>
        </p:grpSp>
        <p:sp>
          <p:nvSpPr>
            <p:cNvPr id="6" name="5 CuadroTexto"/>
            <p:cNvSpPr txBox="1"/>
            <p:nvPr/>
          </p:nvSpPr>
          <p:spPr>
            <a:xfrm>
              <a:off x="5643570" y="2285992"/>
              <a:ext cx="3071834" cy="3416320"/>
            </a:xfrm>
            <a:prstGeom prst="rect">
              <a:avLst/>
            </a:prstGeom>
            <a:noFill/>
          </p:spPr>
          <p:txBody>
            <a:bodyPr wrap="square" rtlCol="0">
              <a:spAutoFit/>
            </a:bodyPr>
            <a:lstStyle/>
            <a:p>
              <a:pPr algn="just"/>
              <a:r>
                <a:rPr lang="es-ES" dirty="0" smtClean="0"/>
                <a:t>Ligada a esta medida se encuentra otro de los factores diferenciadores de Imprenta Luque, que es la importante apuesta por el cuidado del medio ambiente a través del cumplimiento de las normas ISO9001 e ISO14001, lo que le llevó a obtener el premio PYMA05 concedido por la Excma. Diputación de Córdoba.</a:t>
              </a:r>
              <a:endParaRPr lang="es-ES" dirty="0"/>
            </a:p>
          </p:txBody>
        </p:sp>
      </p:grpSp>
      <p:sp>
        <p:nvSpPr>
          <p:cNvPr id="11" name="10 Rectángulo"/>
          <p:cNvSpPr/>
          <p:nvPr/>
        </p:nvSpPr>
        <p:spPr>
          <a:xfrm>
            <a:off x="785786" y="0"/>
            <a:ext cx="7429520" cy="1477328"/>
          </a:xfrm>
          <a:prstGeom prst="rect">
            <a:avLst/>
          </a:prstGeom>
        </p:spPr>
        <p:txBody>
          <a:bodyPr wrap="square">
            <a:spAutoFit/>
          </a:bodyPr>
          <a:lstStyle/>
          <a:p>
            <a:pPr algn="ct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 las Decisiones Estratégicas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a:t>
            </a:r>
            <a:endParaRPr lang="es-ES" sz="4500" dirty="0"/>
          </a:p>
        </p:txBody>
      </p:sp>
      <p:sp>
        <p:nvSpPr>
          <p:cNvPr id="12" name="11 Botón de acción: Volver">
            <a:hlinkClick r:id="rId3" action="ppaction://hlinksldjump" highlightClick="1"/>
          </p:cNvPr>
          <p:cNvSpPr/>
          <p:nvPr/>
        </p:nvSpPr>
        <p:spPr>
          <a:xfrm>
            <a:off x="8072462" y="6072206"/>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Botón de acción: Inicio">
            <a:hlinkClick r:id="" action="ppaction://hlinkshowjump?jump=firstslide" highlightClick="1"/>
          </p:cNvPr>
          <p:cNvSpPr/>
          <p:nvPr/>
        </p:nvSpPr>
        <p:spPr>
          <a:xfrm>
            <a:off x="8072462" y="6429396"/>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norm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Arquitectura Organizativa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a:t>
            </a:r>
            <a:endParaRPr lang="es-ES" sz="4500" dirty="0">
              <a:latin typeface="Times New Roman" pitchFamily="18" charset="0"/>
              <a:cs typeface="Times New Roman" pitchFamily="18" charset="0"/>
            </a:endParaRPr>
          </a:p>
        </p:txBody>
      </p:sp>
      <p:graphicFrame>
        <p:nvGraphicFramePr>
          <p:cNvPr id="7" name="6 Tabla"/>
          <p:cNvGraphicFramePr>
            <a:graphicFrameLocks noGrp="1"/>
          </p:cNvGraphicFramePr>
          <p:nvPr/>
        </p:nvGraphicFramePr>
        <p:xfrm>
          <a:off x="1428728" y="1428736"/>
          <a:ext cx="6477024" cy="5249565"/>
        </p:xfrm>
        <a:graphic>
          <a:graphicData uri="http://schemas.openxmlformats.org/drawingml/2006/table">
            <a:tbl>
              <a:tblPr firstRow="1" bandRow="1">
                <a:tableStyleId>{5C22544A-7EE6-4342-B048-85BDC9FD1C3A}</a:tableStyleId>
              </a:tblPr>
              <a:tblGrid>
                <a:gridCol w="2744919"/>
                <a:gridCol w="3732105"/>
              </a:tblGrid>
              <a:tr h="603005">
                <a:tc>
                  <a:txBody>
                    <a:bodyPr/>
                    <a:lstStyle/>
                    <a:p>
                      <a:r>
                        <a:rPr lang="es-ES" dirty="0" smtClean="0"/>
                        <a:t>Elementos de Situación y Estructurales</a:t>
                      </a:r>
                      <a:endParaRPr lang="es-ES" dirty="0"/>
                    </a:p>
                  </a:txBody>
                  <a:tcPr/>
                </a:tc>
                <a:tc>
                  <a:txBody>
                    <a:bodyPr/>
                    <a:lstStyle/>
                    <a:p>
                      <a:r>
                        <a:rPr lang="es-ES" dirty="0" smtClean="0"/>
                        <a:t>Características</a:t>
                      </a:r>
                      <a:endParaRPr lang="es-ES" dirty="0"/>
                    </a:p>
                  </a:txBody>
                  <a:tcPr/>
                </a:tc>
              </a:tr>
              <a:tr h="471321">
                <a:tc>
                  <a:txBody>
                    <a:bodyPr/>
                    <a:lstStyle/>
                    <a:p>
                      <a:r>
                        <a:rPr lang="es-ES" dirty="0" smtClean="0"/>
                        <a:t>Entorno</a:t>
                      </a:r>
                      <a:endParaRPr lang="es-ES" dirty="0"/>
                    </a:p>
                  </a:txBody>
                  <a:tcPr/>
                </a:tc>
                <a:tc>
                  <a:txBody>
                    <a:bodyPr/>
                    <a:lstStyle/>
                    <a:p>
                      <a:r>
                        <a:rPr lang="es-ES" dirty="0" smtClean="0"/>
                        <a:t>Simple/Cierto/Estable/Concreto</a:t>
                      </a:r>
                      <a:endParaRPr lang="es-ES" dirty="0"/>
                    </a:p>
                  </a:txBody>
                  <a:tcPr/>
                </a:tc>
              </a:tr>
              <a:tr h="344575">
                <a:tc>
                  <a:txBody>
                    <a:bodyPr/>
                    <a:lstStyle/>
                    <a:p>
                      <a:r>
                        <a:rPr lang="es-ES" dirty="0" smtClean="0"/>
                        <a:t>Estrategia</a:t>
                      </a:r>
                      <a:endParaRPr lang="es-ES" dirty="0"/>
                    </a:p>
                  </a:txBody>
                  <a:tcPr/>
                </a:tc>
                <a:tc>
                  <a:txBody>
                    <a:bodyPr/>
                    <a:lstStyle/>
                    <a:p>
                      <a:r>
                        <a:rPr lang="es-ES" dirty="0" smtClean="0"/>
                        <a:t>Analista sin Innovación</a:t>
                      </a:r>
                      <a:endParaRPr lang="es-ES" dirty="0"/>
                    </a:p>
                  </a:txBody>
                  <a:tcPr/>
                </a:tc>
              </a:tr>
              <a:tr h="344575">
                <a:tc>
                  <a:txBody>
                    <a:bodyPr/>
                    <a:lstStyle/>
                    <a:p>
                      <a:r>
                        <a:rPr lang="es-ES" dirty="0" smtClean="0"/>
                        <a:t>Tecnología</a:t>
                      </a:r>
                      <a:endParaRPr lang="es-ES" dirty="0"/>
                    </a:p>
                  </a:txBody>
                  <a:tcPr/>
                </a:tc>
                <a:tc>
                  <a:txBody>
                    <a:bodyPr/>
                    <a:lstStyle/>
                    <a:p>
                      <a:r>
                        <a:rPr lang="es-ES" dirty="0" smtClean="0"/>
                        <a:t>Por Unidades</a:t>
                      </a:r>
                      <a:endParaRPr lang="es-ES" dirty="0"/>
                    </a:p>
                  </a:txBody>
                  <a:tcPr/>
                </a:tc>
              </a:tr>
              <a:tr h="344575">
                <a:tc>
                  <a:txBody>
                    <a:bodyPr/>
                    <a:lstStyle/>
                    <a:p>
                      <a:r>
                        <a:rPr lang="es-ES" dirty="0" smtClean="0"/>
                        <a:t>Gobierno</a:t>
                      </a:r>
                      <a:endParaRPr lang="es-ES" dirty="0"/>
                    </a:p>
                  </a:txBody>
                  <a:tcPr/>
                </a:tc>
                <a:tc>
                  <a:txBody>
                    <a:bodyPr/>
                    <a:lstStyle/>
                    <a:p>
                      <a:r>
                        <a:rPr lang="es-ES" dirty="0" smtClean="0"/>
                        <a:t>Personalista</a:t>
                      </a:r>
                      <a:endParaRPr lang="es-ES" dirty="0"/>
                    </a:p>
                  </a:txBody>
                  <a:tcPr/>
                </a:tc>
              </a:tr>
              <a:tr h="344575">
                <a:tc>
                  <a:txBody>
                    <a:bodyPr/>
                    <a:lstStyle/>
                    <a:p>
                      <a:r>
                        <a:rPr lang="es-ES" dirty="0" smtClean="0"/>
                        <a:t>Tamaño</a:t>
                      </a:r>
                      <a:endParaRPr lang="es-ES" dirty="0"/>
                    </a:p>
                  </a:txBody>
                  <a:tcPr/>
                </a:tc>
                <a:tc>
                  <a:txBody>
                    <a:bodyPr/>
                    <a:lstStyle/>
                    <a:p>
                      <a:r>
                        <a:rPr lang="es-ES" dirty="0" smtClean="0"/>
                        <a:t>Pequeño/Mediano</a:t>
                      </a:r>
                      <a:endParaRPr lang="es-ES" dirty="0"/>
                    </a:p>
                  </a:txBody>
                  <a:tcPr/>
                </a:tc>
              </a:tr>
              <a:tr h="344575">
                <a:tc>
                  <a:txBody>
                    <a:bodyPr/>
                    <a:lstStyle/>
                    <a:p>
                      <a:r>
                        <a:rPr lang="es-ES" dirty="0" smtClean="0"/>
                        <a:t>Diferenciación</a:t>
                      </a:r>
                      <a:endParaRPr lang="es-ES" dirty="0"/>
                    </a:p>
                  </a:txBody>
                  <a:tcPr/>
                </a:tc>
                <a:tc>
                  <a:txBody>
                    <a:bodyPr/>
                    <a:lstStyle/>
                    <a:p>
                      <a:r>
                        <a:rPr lang="es-ES" dirty="0" smtClean="0"/>
                        <a:t>Vertical Media/Alta</a:t>
                      </a:r>
                      <a:endParaRPr lang="es-ES" dirty="0"/>
                    </a:p>
                  </a:txBody>
                  <a:tcPr/>
                </a:tc>
              </a:tr>
              <a:tr h="344575">
                <a:tc>
                  <a:txBody>
                    <a:bodyPr/>
                    <a:lstStyle/>
                    <a:p>
                      <a:r>
                        <a:rPr lang="es-ES" dirty="0" smtClean="0"/>
                        <a:t>Integración</a:t>
                      </a:r>
                      <a:endParaRPr lang="es-ES" dirty="0"/>
                    </a:p>
                  </a:txBody>
                  <a:tcPr/>
                </a:tc>
                <a:tc>
                  <a:txBody>
                    <a:bodyPr/>
                    <a:lstStyle/>
                    <a:p>
                      <a:r>
                        <a:rPr lang="es-ES" dirty="0" smtClean="0"/>
                        <a:t>-------------------------------------------</a:t>
                      </a:r>
                      <a:endParaRPr lang="es-ES" dirty="0"/>
                    </a:p>
                  </a:txBody>
                  <a:tcPr/>
                </a:tc>
              </a:tr>
              <a:tr h="344575">
                <a:tc>
                  <a:txBody>
                    <a:bodyPr/>
                    <a:lstStyle/>
                    <a:p>
                      <a:r>
                        <a:rPr lang="es-ES" dirty="0" smtClean="0"/>
                        <a:t>Cultura</a:t>
                      </a:r>
                      <a:endParaRPr lang="es-ES" dirty="0"/>
                    </a:p>
                  </a:txBody>
                  <a:tcPr/>
                </a:tc>
                <a:tc>
                  <a:txBody>
                    <a:bodyPr/>
                    <a:lstStyle/>
                    <a:p>
                      <a:r>
                        <a:rPr lang="es-ES" dirty="0" smtClean="0"/>
                        <a:t>Feudo (Zeus)</a:t>
                      </a:r>
                      <a:endParaRPr lang="es-ES" dirty="0"/>
                    </a:p>
                  </a:txBody>
                  <a:tcPr/>
                </a:tc>
              </a:tr>
              <a:tr h="344575">
                <a:tc>
                  <a:txBody>
                    <a:bodyPr/>
                    <a:lstStyle/>
                    <a:p>
                      <a:r>
                        <a:rPr lang="es-ES" dirty="0" smtClean="0"/>
                        <a:t>Formalización</a:t>
                      </a:r>
                      <a:endParaRPr lang="es-ES" dirty="0"/>
                    </a:p>
                  </a:txBody>
                  <a:tcPr/>
                </a:tc>
                <a:tc>
                  <a:txBody>
                    <a:bodyPr/>
                    <a:lstStyle/>
                    <a:p>
                      <a:r>
                        <a:rPr lang="es-ES" dirty="0" smtClean="0"/>
                        <a:t>Baja (autocracia)</a:t>
                      </a:r>
                      <a:endParaRPr lang="es-ES" dirty="0"/>
                    </a:p>
                  </a:txBody>
                  <a:tcPr/>
                </a:tc>
              </a:tr>
              <a:tr h="344575">
                <a:tc>
                  <a:txBody>
                    <a:bodyPr/>
                    <a:lstStyle/>
                    <a:p>
                      <a:r>
                        <a:rPr lang="es-ES" dirty="0" smtClean="0"/>
                        <a:t>Especialización</a:t>
                      </a:r>
                      <a:endParaRPr lang="es-ES" dirty="0"/>
                    </a:p>
                  </a:txBody>
                  <a:tcPr/>
                </a:tc>
                <a:tc>
                  <a:txBody>
                    <a:bodyPr/>
                    <a:lstStyle/>
                    <a:p>
                      <a:r>
                        <a:rPr lang="es-ES" dirty="0" smtClean="0"/>
                        <a:t>EV</a:t>
                      </a:r>
                      <a:r>
                        <a:rPr lang="es-ES" baseline="0" dirty="0" smtClean="0"/>
                        <a:t> y EH (con excepciones puntuales)</a:t>
                      </a:r>
                      <a:endParaRPr lang="es-ES" dirty="0"/>
                    </a:p>
                  </a:txBody>
                  <a:tcPr/>
                </a:tc>
              </a:tr>
              <a:tr h="344575">
                <a:tc>
                  <a:txBody>
                    <a:bodyPr/>
                    <a:lstStyle/>
                    <a:p>
                      <a:r>
                        <a:rPr lang="es-ES" dirty="0" smtClean="0"/>
                        <a:t>Descentralización</a:t>
                      </a:r>
                      <a:endParaRPr lang="es-ES" dirty="0"/>
                    </a:p>
                  </a:txBody>
                  <a:tcPr/>
                </a:tc>
                <a:tc>
                  <a:txBody>
                    <a:bodyPr/>
                    <a:lstStyle/>
                    <a:p>
                      <a:r>
                        <a:rPr lang="es-ES" dirty="0" smtClean="0"/>
                        <a:t>Centralizada</a:t>
                      </a:r>
                      <a:endParaRPr lang="es-ES" dirty="0"/>
                    </a:p>
                  </a:txBody>
                  <a:tcPr/>
                </a:tc>
              </a:tr>
              <a:tr h="480564">
                <a:tc>
                  <a:txBody>
                    <a:bodyPr/>
                    <a:lstStyle/>
                    <a:p>
                      <a:r>
                        <a:rPr lang="es-ES" dirty="0" smtClean="0"/>
                        <a:t>Estrategia de Coordinación</a:t>
                      </a:r>
                      <a:endParaRPr lang="es-ES" dirty="0"/>
                    </a:p>
                  </a:txBody>
                  <a:tcPr/>
                </a:tc>
                <a:tc>
                  <a:txBody>
                    <a:bodyPr/>
                    <a:lstStyle/>
                    <a:p>
                      <a:r>
                        <a:rPr lang="es-ES" dirty="0" smtClean="0"/>
                        <a:t>Jerarquización</a:t>
                      </a:r>
                      <a:endParaRPr lang="es-ES" dirty="0"/>
                    </a:p>
                  </a:txBody>
                  <a:tcPr/>
                </a:tc>
              </a:tr>
            </a:tbl>
          </a:graphicData>
        </a:graphic>
      </p:graphicFrame>
      <p:sp>
        <p:nvSpPr>
          <p:cNvPr id="5" name="4 Botón de acción: Inicio">
            <a:hlinkClick r:id="" action="ppaction://hlinkshowjump?jump=firstslide" highlightClick="1"/>
          </p:cNvPr>
          <p:cNvSpPr/>
          <p:nvPr/>
        </p:nvSpPr>
        <p:spPr>
          <a:xfrm>
            <a:off x="8143900"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Flecha derecha">
            <a:hlinkClick r:id="rId2" action="ppaction://hlinksldjump"/>
          </p:cNvPr>
          <p:cNvSpPr/>
          <p:nvPr/>
        </p:nvSpPr>
        <p:spPr>
          <a:xfrm>
            <a:off x="8001024" y="5572140"/>
            <a:ext cx="1142976" cy="642942"/>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Siguiente</a:t>
            </a:r>
            <a:endParaRPr lang="es-ES" sz="1600" dirty="0"/>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286808" cy="1143000"/>
          </a:xfrm>
        </p:spPr>
        <p:txBody>
          <a:bodyPr>
            <a:noAutofit/>
          </a:bodyPr>
          <a:lstStyle/>
          <a:p>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Arquitectura Organizativa </a:t>
            </a:r>
            <a:r>
              <a:rPr lang="es-ES" sz="4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a:t>
            </a:r>
            <a:endParaRPr lang="es-ES" sz="4500" dirty="0"/>
          </a:p>
        </p:txBody>
      </p:sp>
      <p:sp>
        <p:nvSpPr>
          <p:cNvPr id="3" name="2 CuadroTexto"/>
          <p:cNvSpPr txBox="1"/>
          <p:nvPr/>
        </p:nvSpPr>
        <p:spPr>
          <a:xfrm>
            <a:off x="642910" y="1571612"/>
            <a:ext cx="7929618" cy="4247317"/>
          </a:xfrm>
          <a:prstGeom prst="rect">
            <a:avLst/>
          </a:prstGeom>
          <a:noFill/>
        </p:spPr>
        <p:txBody>
          <a:bodyPr wrap="square" rtlCol="0">
            <a:spAutoFit/>
          </a:bodyPr>
          <a:lstStyle/>
          <a:p>
            <a:pPr algn="just"/>
            <a:r>
              <a:rPr lang="es-ES" dirty="0" smtClean="0"/>
              <a:t>Basándome en el estudio realizado sobre Imprenta Luque S.L. y tras elaborar los apartados anteriores, puedo afirmar que esta empresa se estructura según una arquitectura Emprendedora/Burocrática, puesto que presenta características de ambas.</a:t>
            </a:r>
          </a:p>
          <a:p>
            <a:pPr algn="just"/>
            <a:r>
              <a:rPr lang="es-ES" dirty="0" smtClean="0"/>
              <a:t>De un modo general se puede apreciar que el entorno donde desarrolla su actividad es principalmente simple, cierto, estable y concreto, lo cual se identifica con una arquitectura burocrática. De igual forma esta empresa presenta una estrategia analista (sin innovación), la cual es una evolución de la estrategia defensiva propia de esa arquitectura.</a:t>
            </a:r>
          </a:p>
          <a:p>
            <a:pPr algn="just"/>
            <a:r>
              <a:rPr lang="es-ES" dirty="0" smtClean="0"/>
              <a:t>La tecnología que presenta esta empresa es por unidades, una evolución de la tecnología artesanal (arquitectura emprendedora) pero empleando técnicas más sofisticadas.</a:t>
            </a:r>
          </a:p>
          <a:p>
            <a:pPr algn="just"/>
            <a:r>
              <a:rPr lang="es-ES" dirty="0" smtClean="0"/>
              <a:t>En relación al gobierno, presenta uno de carácter personalista propio de las pequeñas y medianas empresas familiares, lo que está relacionado con una cultura tipo Feudo como se presenta en este caso.</a:t>
            </a:r>
          </a:p>
        </p:txBody>
      </p:sp>
      <p:sp>
        <p:nvSpPr>
          <p:cNvPr id="4" name="3 Botón de acción: Volver">
            <a:hlinkClick r:id="rId2" action="ppaction://hlinksldjump" highlightClick="1"/>
          </p:cNvPr>
          <p:cNvSpPr/>
          <p:nvPr/>
        </p:nvSpPr>
        <p:spPr>
          <a:xfrm>
            <a:off x="8001024" y="600076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Inicio">
            <a:hlinkClick r:id="" action="ppaction://hlinkshowjump?jump=firstslide" highlightClick="1"/>
          </p:cNvPr>
          <p:cNvSpPr/>
          <p:nvPr/>
        </p:nvSpPr>
        <p:spPr>
          <a:xfrm>
            <a:off x="8001024"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Flecha derecha">
            <a:hlinkClick r:id="rId3" action="ppaction://hlinksldjump"/>
          </p:cNvPr>
          <p:cNvSpPr/>
          <p:nvPr/>
        </p:nvSpPr>
        <p:spPr>
          <a:xfrm>
            <a:off x="5857884" y="5857892"/>
            <a:ext cx="1285884" cy="78581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Siguiente</a:t>
            </a:r>
            <a:endParaRPr lang="es-E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1800" dirty="0" smtClean="0">
                <a:latin typeface="Times New Roman" pitchFamily="18" charset="0"/>
                <a:cs typeface="Times New Roman" pitchFamily="18" charset="0"/>
              </a:rPr>
              <a:t>La actual empresa es heredera directa de la primitiva Imprenta Luque fundada en 1919 por Don Rogelio Luque, que fue referente cultural de carácter nacional, especialmente en las artes gráficas.</a:t>
            </a:r>
          </a:p>
          <a:p>
            <a:pPr algn="just"/>
            <a:r>
              <a:rPr lang="es-ES" sz="1800" dirty="0" smtClean="0">
                <a:latin typeface="Times New Roman" pitchFamily="18" charset="0"/>
                <a:cs typeface="Times New Roman" pitchFamily="18" charset="0"/>
              </a:rPr>
              <a:t>Es una empresa de carácter familiar, dedicada a la actividad de artes gráficas, a la fabricación de sellos de caucho y a la elaboración de sistemas de marcaje.</a:t>
            </a:r>
          </a:p>
          <a:p>
            <a:pPr algn="just"/>
            <a:r>
              <a:rPr lang="es-ES" sz="1800" dirty="0" smtClean="0">
                <a:latin typeface="Times New Roman" pitchFamily="18" charset="0"/>
                <a:cs typeface="Times New Roman" pitchFamily="18" charset="0"/>
              </a:rPr>
              <a:t>Empresa radicada en Córdoba desde su fundación, ha ido cambiando de ubicación desde su traspaso en 1989 debido a la necesidad de ampliar la superficie de trabajo.</a:t>
            </a:r>
          </a:p>
          <a:p>
            <a:pPr algn="just"/>
            <a:r>
              <a:rPr lang="es-ES" sz="1800" dirty="0" smtClean="0">
                <a:latin typeface="Times New Roman" pitchFamily="18" charset="0"/>
                <a:cs typeface="Times New Roman" pitchFamily="18" charset="0"/>
              </a:rPr>
              <a:t>Así en 1989 se situaba en la calle “Joaquín López </a:t>
            </a:r>
            <a:r>
              <a:rPr lang="es-ES" sz="1800" dirty="0" err="1" smtClean="0">
                <a:latin typeface="Times New Roman" pitchFamily="18" charset="0"/>
                <a:cs typeface="Times New Roman" pitchFamily="18" charset="0"/>
              </a:rPr>
              <a:t>Huici</a:t>
            </a:r>
            <a:r>
              <a:rPr lang="es-ES" sz="1800" dirty="0" smtClean="0">
                <a:latin typeface="Times New Roman" pitchFamily="18" charset="0"/>
                <a:cs typeface="Times New Roman" pitchFamily="18" charset="0"/>
              </a:rPr>
              <a:t>” con una superficie de 80m2, posteriormente se trasladó a la calle “Rubí” en el Parque Empresarial de “El Granadal” pasando a ocupar 300m2, y actualmente se sitúa en la calle “Diego Galván” en el Polígono Industrial de “Las Quemadas” teniendo una superficie de 1200 m2</a:t>
            </a:r>
            <a:endParaRPr lang="es-ES" sz="1800" dirty="0">
              <a:latin typeface="Times New Roman" pitchFamily="18" charset="0"/>
              <a:cs typeface="Times New Roman" pitchFamily="18" charset="0"/>
            </a:endParaRPr>
          </a:p>
        </p:txBody>
      </p:sp>
      <p:sp>
        <p:nvSpPr>
          <p:cNvPr id="4" name="3 Rectángulo"/>
          <p:cNvSpPr/>
          <p:nvPr/>
        </p:nvSpPr>
        <p:spPr>
          <a:xfrm>
            <a:off x="1000100" y="214290"/>
            <a:ext cx="7143800" cy="86177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Historia de la Empresa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redondeado">
            <a:hlinkClick r:id="rId3" action="ppaction://hlinksldjump"/>
          </p:cNvPr>
          <p:cNvSpPr/>
          <p:nvPr/>
        </p:nvSpPr>
        <p:spPr>
          <a:xfrm>
            <a:off x="928662" y="5715016"/>
            <a:ext cx="2571768"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Cronología</a:t>
            </a:r>
            <a:endParaRPr lang="es-ES" sz="2400" dirty="0">
              <a:solidFill>
                <a:schemeClr val="tx1"/>
              </a:solidFill>
              <a:latin typeface="Agency FB" pitchFamily="34" charset="0"/>
            </a:endParaRPr>
          </a:p>
        </p:txBody>
      </p:sp>
      <p:sp>
        <p:nvSpPr>
          <p:cNvPr id="7" name="6 Botón de acción: Inicio">
            <a:hlinkClick r:id="" action="ppaction://hlinkshowjump?jump=firstslide" highlightClick="1"/>
          </p:cNvPr>
          <p:cNvSpPr/>
          <p:nvPr/>
        </p:nvSpPr>
        <p:spPr>
          <a:xfrm>
            <a:off x="7786710" y="6215058"/>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NGULO\Escritorio\ETEA\Organización\Trabajo Organización\Fotos\Img167.JPG"/>
          <p:cNvPicPr>
            <a:picLocks noChangeAspect="1" noChangeArrowheads="1"/>
          </p:cNvPicPr>
          <p:nvPr/>
        </p:nvPicPr>
        <p:blipFill>
          <a:blip r:embed="rId2" cstate="print"/>
          <a:srcRect/>
          <a:stretch>
            <a:fillRect/>
          </a:stretch>
        </p:blipFill>
        <p:spPr bwMode="auto">
          <a:xfrm>
            <a:off x="3143240" y="1500174"/>
            <a:ext cx="5856894" cy="3887794"/>
          </a:xfrm>
          <a:prstGeom prst="rect">
            <a:avLst/>
          </a:prstGeom>
          <a:noFill/>
        </p:spPr>
      </p:pic>
      <p:sp>
        <p:nvSpPr>
          <p:cNvPr id="2" name="1 Título"/>
          <p:cNvSpPr>
            <a:spLocks noGrp="1"/>
          </p:cNvSpPr>
          <p:nvPr>
            <p:ph type="title"/>
          </p:nvPr>
        </p:nvSpPr>
        <p:spPr/>
        <p:txBody>
          <a:bodyPr>
            <a:normAutofit fontScale="90000"/>
          </a:bodyPr>
          <a:lstStyle/>
          <a:p>
            <a: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Arquitectura Organizativa </a:t>
            </a:r>
            <a:r>
              <a:rPr lang="es-E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III</a:t>
            </a:r>
            <a:endParaRPr lang="es-ES" dirty="0"/>
          </a:p>
        </p:txBody>
      </p:sp>
      <p:sp>
        <p:nvSpPr>
          <p:cNvPr id="3" name="2 Marcador de contenido"/>
          <p:cNvSpPr>
            <a:spLocks noGrp="1"/>
          </p:cNvSpPr>
          <p:nvPr>
            <p:ph idx="1"/>
          </p:nvPr>
        </p:nvSpPr>
        <p:spPr>
          <a:xfrm>
            <a:off x="0" y="1428736"/>
            <a:ext cx="3071802" cy="3929090"/>
          </a:xfrm>
        </p:spPr>
        <p:txBody>
          <a:bodyPr>
            <a:noAutofit/>
          </a:bodyPr>
          <a:lstStyle/>
          <a:p>
            <a:pPr marL="0" indent="0" algn="just">
              <a:buNone/>
            </a:pPr>
            <a:r>
              <a:rPr lang="es-ES" sz="1800" dirty="0" smtClean="0"/>
              <a:t>Si se analizan los elementos estructurales que caracterizan a Imprenta Luque S.L., se presenta una división equitativa entre factores representativos de una arquitectura simple (emprendedora), como es el caso de una formalización baja en las relaciones y la utilización de la jerarquización como estrategia fundamental de coordinación entre los distintos departamentos; </a:t>
            </a:r>
            <a:endParaRPr lang="es-ES" sz="1800" dirty="0"/>
          </a:p>
        </p:txBody>
      </p:sp>
      <p:sp>
        <p:nvSpPr>
          <p:cNvPr id="7" name="6 CuadroTexto"/>
          <p:cNvSpPr txBox="1"/>
          <p:nvPr/>
        </p:nvSpPr>
        <p:spPr>
          <a:xfrm>
            <a:off x="0" y="5500702"/>
            <a:ext cx="4714876" cy="1477328"/>
          </a:xfrm>
          <a:prstGeom prst="rect">
            <a:avLst/>
          </a:prstGeom>
          <a:noFill/>
        </p:spPr>
        <p:txBody>
          <a:bodyPr wrap="square" rtlCol="0">
            <a:spAutoFit/>
          </a:bodyPr>
          <a:lstStyle/>
          <a:p>
            <a:pPr algn="just"/>
            <a:r>
              <a:rPr lang="es-ES" dirty="0" smtClean="0"/>
              <a:t>y de una arquitectura burocrática, como es el predominio de puestos con una especialización vertical y horizontal, y la existencia de una diferenciación vertical media/alta.</a:t>
            </a:r>
          </a:p>
          <a:p>
            <a:endParaRPr lang="es-ES" dirty="0"/>
          </a:p>
        </p:txBody>
      </p:sp>
      <p:pic>
        <p:nvPicPr>
          <p:cNvPr id="1027" name="Picture 3" descr="C:\Documents and Settings\ANGULO\Escritorio\ETEA\Organización\Trabajo Organización\Logo.bmp"/>
          <p:cNvPicPr>
            <a:picLocks noChangeAspect="1" noChangeArrowheads="1"/>
          </p:cNvPicPr>
          <p:nvPr/>
        </p:nvPicPr>
        <p:blipFill>
          <a:blip r:embed="rId3"/>
          <a:srcRect/>
          <a:stretch>
            <a:fillRect/>
          </a:stretch>
        </p:blipFill>
        <p:spPr bwMode="auto">
          <a:xfrm>
            <a:off x="5786446" y="5429264"/>
            <a:ext cx="1790700" cy="1257300"/>
          </a:xfrm>
          <a:prstGeom prst="rect">
            <a:avLst/>
          </a:prstGeom>
          <a:noFill/>
        </p:spPr>
      </p:pic>
      <p:sp>
        <p:nvSpPr>
          <p:cNvPr id="9" name="8 Botón de acción: Volver">
            <a:hlinkClick r:id="rId4" action="ppaction://hlinksldjump" highlightClick="1"/>
          </p:cNvPr>
          <p:cNvSpPr/>
          <p:nvPr/>
        </p:nvSpPr>
        <p:spPr>
          <a:xfrm>
            <a:off x="8001024" y="6000768"/>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Botón de acción: Inicio">
            <a:hlinkClick r:id="" action="ppaction://hlinkshowjump?jump=firstslide" highlightClick="1"/>
          </p:cNvPr>
          <p:cNvSpPr/>
          <p:nvPr/>
        </p:nvSpPr>
        <p:spPr>
          <a:xfrm>
            <a:off x="8001024"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Bibliografía</a:t>
            </a:r>
            <a:endParaRPr lang="es-ES" sz="5000" dirty="0"/>
          </a:p>
        </p:txBody>
      </p:sp>
      <p:sp>
        <p:nvSpPr>
          <p:cNvPr id="4" name="3 Botón de acción: Inicio">
            <a:hlinkClick r:id="" action="ppaction://hlinkshowjump?jump=firstslide" highlightClick="1"/>
          </p:cNvPr>
          <p:cNvSpPr/>
          <p:nvPr/>
        </p:nvSpPr>
        <p:spPr>
          <a:xfrm>
            <a:off x="8072462" y="6357958"/>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Rectángulo redondeado"/>
          <p:cNvSpPr/>
          <p:nvPr/>
        </p:nvSpPr>
        <p:spPr>
          <a:xfrm>
            <a:off x="1142976" y="2143116"/>
            <a:ext cx="4572032" cy="571504"/>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solidFill>
                  <a:srgbClr val="002060"/>
                </a:solidFill>
              </a:rPr>
              <a:t>Análisis y Diseño de Sistemas Organizativos; Morales Gutiérrez, A.C.</a:t>
            </a:r>
            <a:endParaRPr lang="es-ES" dirty="0">
              <a:solidFill>
                <a:srgbClr val="002060"/>
              </a:solidFill>
            </a:endParaRPr>
          </a:p>
        </p:txBody>
      </p:sp>
      <p:sp>
        <p:nvSpPr>
          <p:cNvPr id="10" name="9 Rectángulo redondeado"/>
          <p:cNvSpPr/>
          <p:nvPr/>
        </p:nvSpPr>
        <p:spPr>
          <a:xfrm>
            <a:off x="1142976" y="2857496"/>
            <a:ext cx="4572032" cy="571504"/>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solidFill>
                  <a:srgbClr val="002060"/>
                </a:solidFill>
              </a:rPr>
              <a:t>Memoria 2006, Imprenta Luque S.L.</a:t>
            </a:r>
            <a:endParaRPr lang="es-ES" dirty="0">
              <a:solidFill>
                <a:srgbClr val="002060"/>
              </a:solidFill>
            </a:endParaRPr>
          </a:p>
        </p:txBody>
      </p:sp>
      <p:sp>
        <p:nvSpPr>
          <p:cNvPr id="11" name="10 Rectángulo redondeado"/>
          <p:cNvSpPr/>
          <p:nvPr/>
        </p:nvSpPr>
        <p:spPr>
          <a:xfrm>
            <a:off x="1142976" y="3571876"/>
            <a:ext cx="4572032" cy="571504"/>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solidFill>
                  <a:srgbClr val="002060"/>
                </a:solidFill>
              </a:rPr>
              <a:t>Web:                  </a:t>
            </a:r>
            <a:r>
              <a:rPr lang="es-ES" dirty="0" smtClean="0">
                <a:solidFill>
                  <a:srgbClr val="002060"/>
                </a:solidFill>
                <a:hlinkClick r:id="rId2"/>
              </a:rPr>
              <a:t>www.imprentaluque.com</a:t>
            </a:r>
            <a:endParaRPr lang="es-ES" dirty="0">
              <a:solidFill>
                <a:srgbClr val="002060"/>
              </a:solidFill>
            </a:endParaRPr>
          </a:p>
        </p:txBody>
      </p:sp>
      <p:sp>
        <p:nvSpPr>
          <p:cNvPr id="12" name="11 Rectángulo redondeado"/>
          <p:cNvSpPr/>
          <p:nvPr/>
        </p:nvSpPr>
        <p:spPr>
          <a:xfrm>
            <a:off x="1142976" y="4286256"/>
            <a:ext cx="4572032" cy="571504"/>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dirty="0" smtClean="0">
                <a:solidFill>
                  <a:srgbClr val="002060"/>
                </a:solidFill>
              </a:rPr>
              <a:t>Entrevista Personal con el Jefe de Producción</a:t>
            </a:r>
            <a:endParaRPr lang="es-ES" dirty="0">
              <a:solidFill>
                <a:srgbClr val="002060"/>
              </a:solidFill>
            </a:endParaRPr>
          </a:p>
        </p:txBody>
      </p:sp>
      <p:pic>
        <p:nvPicPr>
          <p:cNvPr id="8" name="Picture 3" descr="C:\Documents and Settings\ANGULO\Escritorio\ETEA\Organización\Trabajo Organización\Logo.bmp"/>
          <p:cNvPicPr>
            <a:picLocks noChangeAspect="1" noChangeArrowheads="1"/>
          </p:cNvPicPr>
          <p:nvPr/>
        </p:nvPicPr>
        <p:blipFill>
          <a:blip r:embed="rId3"/>
          <a:srcRect/>
          <a:stretch>
            <a:fillRect/>
          </a:stretch>
        </p:blipFill>
        <p:spPr bwMode="auto">
          <a:xfrm>
            <a:off x="1785918" y="3571876"/>
            <a:ext cx="773250" cy="542920"/>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30 Conector recto de flecha"/>
          <p:cNvCxnSpPr/>
          <p:nvPr/>
        </p:nvCxnSpPr>
        <p:spPr>
          <a:xfrm>
            <a:off x="928662" y="4857760"/>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928662" y="421481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928662" y="3643314"/>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928662" y="3000372"/>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928662" y="242886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928662" y="1928802"/>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928662" y="564357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 name="4 Conector recto"/>
          <p:cNvCxnSpPr>
            <a:stCxn id="8" idx="2"/>
            <a:endCxn id="10" idx="0"/>
          </p:cNvCxnSpPr>
          <p:nvPr/>
        </p:nvCxnSpPr>
        <p:spPr>
          <a:xfrm rot="5400000">
            <a:off x="-1226266" y="3881559"/>
            <a:ext cx="4345576" cy="35719"/>
          </a:xfrm>
          <a:prstGeom prst="line">
            <a:avLst/>
          </a:prstGeom>
          <a:ln w="1143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571472" y="1357298"/>
            <a:ext cx="785818" cy="369332"/>
          </a:xfrm>
          <a:prstGeom prst="rect">
            <a:avLst/>
          </a:prstGeom>
          <a:noFill/>
        </p:spPr>
        <p:txBody>
          <a:bodyPr wrap="square" rtlCol="0">
            <a:spAutoFit/>
          </a:bodyPr>
          <a:lstStyle/>
          <a:p>
            <a:r>
              <a:rPr lang="es-ES" dirty="0" smtClean="0"/>
              <a:t>1989</a:t>
            </a:r>
            <a:endParaRPr lang="es-ES" dirty="0"/>
          </a:p>
        </p:txBody>
      </p:sp>
      <p:sp>
        <p:nvSpPr>
          <p:cNvPr id="10" name="9 CuadroTexto"/>
          <p:cNvSpPr txBox="1"/>
          <p:nvPr/>
        </p:nvSpPr>
        <p:spPr>
          <a:xfrm>
            <a:off x="571472" y="6072206"/>
            <a:ext cx="714380" cy="369332"/>
          </a:xfrm>
          <a:prstGeom prst="rect">
            <a:avLst/>
          </a:prstGeom>
          <a:noFill/>
        </p:spPr>
        <p:txBody>
          <a:bodyPr wrap="square" rtlCol="0">
            <a:spAutoFit/>
          </a:bodyPr>
          <a:lstStyle/>
          <a:p>
            <a:r>
              <a:rPr lang="es-ES" dirty="0" smtClean="0"/>
              <a:t>2009</a:t>
            </a:r>
            <a:endParaRPr lang="es-ES" dirty="0"/>
          </a:p>
        </p:txBody>
      </p:sp>
      <p:sp>
        <p:nvSpPr>
          <p:cNvPr id="11" name="10 CuadroTexto"/>
          <p:cNvSpPr txBox="1"/>
          <p:nvPr/>
        </p:nvSpPr>
        <p:spPr>
          <a:xfrm>
            <a:off x="214282" y="2000240"/>
            <a:ext cx="714380" cy="369332"/>
          </a:xfrm>
          <a:prstGeom prst="rect">
            <a:avLst/>
          </a:prstGeom>
          <a:noFill/>
        </p:spPr>
        <p:txBody>
          <a:bodyPr wrap="square" rtlCol="0">
            <a:spAutoFit/>
          </a:bodyPr>
          <a:lstStyle/>
          <a:p>
            <a:r>
              <a:rPr lang="es-ES" dirty="0" smtClean="0"/>
              <a:t>2000</a:t>
            </a:r>
            <a:endParaRPr lang="es-ES" dirty="0"/>
          </a:p>
        </p:txBody>
      </p:sp>
      <p:sp>
        <p:nvSpPr>
          <p:cNvPr id="12" name="11 CuadroTexto"/>
          <p:cNvSpPr txBox="1"/>
          <p:nvPr/>
        </p:nvSpPr>
        <p:spPr>
          <a:xfrm>
            <a:off x="214282" y="2571744"/>
            <a:ext cx="785818" cy="369332"/>
          </a:xfrm>
          <a:prstGeom prst="rect">
            <a:avLst/>
          </a:prstGeom>
          <a:noFill/>
        </p:spPr>
        <p:txBody>
          <a:bodyPr wrap="square" rtlCol="0">
            <a:spAutoFit/>
          </a:bodyPr>
          <a:lstStyle/>
          <a:p>
            <a:r>
              <a:rPr lang="es-ES" dirty="0" smtClean="0"/>
              <a:t>2002</a:t>
            </a:r>
            <a:endParaRPr lang="es-ES" dirty="0"/>
          </a:p>
        </p:txBody>
      </p:sp>
      <p:sp>
        <p:nvSpPr>
          <p:cNvPr id="13" name="12 CuadroTexto"/>
          <p:cNvSpPr txBox="1"/>
          <p:nvPr/>
        </p:nvSpPr>
        <p:spPr>
          <a:xfrm>
            <a:off x="214282" y="3143248"/>
            <a:ext cx="785818" cy="369332"/>
          </a:xfrm>
          <a:prstGeom prst="rect">
            <a:avLst/>
          </a:prstGeom>
          <a:noFill/>
        </p:spPr>
        <p:txBody>
          <a:bodyPr wrap="square" rtlCol="0">
            <a:spAutoFit/>
          </a:bodyPr>
          <a:lstStyle/>
          <a:p>
            <a:r>
              <a:rPr lang="es-ES" dirty="0" smtClean="0"/>
              <a:t>2003</a:t>
            </a:r>
            <a:endParaRPr lang="es-ES" dirty="0"/>
          </a:p>
        </p:txBody>
      </p:sp>
      <p:sp>
        <p:nvSpPr>
          <p:cNvPr id="14" name="13 CuadroTexto"/>
          <p:cNvSpPr txBox="1"/>
          <p:nvPr/>
        </p:nvSpPr>
        <p:spPr>
          <a:xfrm>
            <a:off x="214282" y="4357694"/>
            <a:ext cx="714380" cy="369332"/>
          </a:xfrm>
          <a:prstGeom prst="rect">
            <a:avLst/>
          </a:prstGeom>
          <a:noFill/>
        </p:spPr>
        <p:txBody>
          <a:bodyPr wrap="square" rtlCol="0">
            <a:spAutoFit/>
          </a:bodyPr>
          <a:lstStyle/>
          <a:p>
            <a:r>
              <a:rPr lang="es-ES" dirty="0" smtClean="0"/>
              <a:t>2006</a:t>
            </a:r>
            <a:endParaRPr lang="es-ES" dirty="0"/>
          </a:p>
        </p:txBody>
      </p:sp>
      <p:sp>
        <p:nvSpPr>
          <p:cNvPr id="15" name="14 CuadroTexto"/>
          <p:cNvSpPr txBox="1"/>
          <p:nvPr/>
        </p:nvSpPr>
        <p:spPr>
          <a:xfrm>
            <a:off x="214282" y="5000636"/>
            <a:ext cx="785818" cy="369332"/>
          </a:xfrm>
          <a:prstGeom prst="rect">
            <a:avLst/>
          </a:prstGeom>
          <a:noFill/>
        </p:spPr>
        <p:txBody>
          <a:bodyPr wrap="square" rtlCol="0">
            <a:spAutoFit/>
          </a:bodyPr>
          <a:lstStyle/>
          <a:p>
            <a:r>
              <a:rPr lang="es-ES" dirty="0" smtClean="0"/>
              <a:t>2008</a:t>
            </a:r>
            <a:endParaRPr lang="es-ES" dirty="0"/>
          </a:p>
        </p:txBody>
      </p:sp>
      <p:sp>
        <p:nvSpPr>
          <p:cNvPr id="20" name="19 CuadroTexto"/>
          <p:cNvSpPr txBox="1"/>
          <p:nvPr/>
        </p:nvSpPr>
        <p:spPr>
          <a:xfrm>
            <a:off x="2143108" y="1714488"/>
            <a:ext cx="3214710" cy="369332"/>
          </a:xfrm>
          <a:prstGeom prst="rect">
            <a:avLst/>
          </a:prstGeom>
          <a:noFill/>
        </p:spPr>
        <p:txBody>
          <a:bodyPr wrap="square" rtlCol="0">
            <a:spAutoFit/>
          </a:bodyPr>
          <a:lstStyle/>
          <a:p>
            <a:pPr algn="just"/>
            <a:r>
              <a:rPr lang="es-ES" dirty="0" smtClean="0"/>
              <a:t>Traspaso de la empresa inicial.</a:t>
            </a:r>
            <a:endParaRPr lang="es-ES" dirty="0"/>
          </a:p>
        </p:txBody>
      </p:sp>
      <p:sp>
        <p:nvSpPr>
          <p:cNvPr id="21" name="20 CuadroTexto"/>
          <p:cNvSpPr txBox="1"/>
          <p:nvPr/>
        </p:nvSpPr>
        <p:spPr>
          <a:xfrm>
            <a:off x="2143108" y="2143116"/>
            <a:ext cx="3786214" cy="646331"/>
          </a:xfrm>
          <a:prstGeom prst="rect">
            <a:avLst/>
          </a:prstGeom>
          <a:noFill/>
        </p:spPr>
        <p:txBody>
          <a:bodyPr wrap="square" rtlCol="0">
            <a:spAutoFit/>
          </a:bodyPr>
          <a:lstStyle/>
          <a:p>
            <a:pPr algn="just"/>
            <a:r>
              <a:rPr lang="es-ES" dirty="0" smtClean="0"/>
              <a:t>Se alcanzan: 500.000€ en ventas, 10 empleados y 320.000€ en inversiones.</a:t>
            </a:r>
            <a:endParaRPr lang="es-ES" dirty="0"/>
          </a:p>
        </p:txBody>
      </p:sp>
      <p:sp>
        <p:nvSpPr>
          <p:cNvPr id="22" name="21 CuadroTexto"/>
          <p:cNvSpPr txBox="1"/>
          <p:nvPr/>
        </p:nvSpPr>
        <p:spPr>
          <a:xfrm>
            <a:off x="2143108" y="2714620"/>
            <a:ext cx="3571900" cy="646331"/>
          </a:xfrm>
          <a:prstGeom prst="rect">
            <a:avLst/>
          </a:prstGeom>
          <a:noFill/>
        </p:spPr>
        <p:txBody>
          <a:bodyPr wrap="square" rtlCol="0">
            <a:spAutoFit/>
          </a:bodyPr>
          <a:lstStyle/>
          <a:p>
            <a:pPr algn="just"/>
            <a:r>
              <a:rPr lang="es-ES" dirty="0" smtClean="0"/>
              <a:t>Se duplican los fondos destinados a inversiones</a:t>
            </a:r>
            <a:r>
              <a:rPr lang="es-ES" dirty="0" smtClean="0">
                <a:sym typeface="Wingdings" pitchFamily="2" charset="2"/>
              </a:rPr>
              <a:t> Traslado a otra nave.</a:t>
            </a:r>
            <a:endParaRPr lang="es-ES" dirty="0"/>
          </a:p>
        </p:txBody>
      </p:sp>
      <p:sp>
        <p:nvSpPr>
          <p:cNvPr id="23" name="22 CuadroTexto"/>
          <p:cNvSpPr txBox="1"/>
          <p:nvPr/>
        </p:nvSpPr>
        <p:spPr>
          <a:xfrm>
            <a:off x="2143108" y="3286124"/>
            <a:ext cx="4572032" cy="646331"/>
          </a:xfrm>
          <a:prstGeom prst="rect">
            <a:avLst/>
          </a:prstGeom>
          <a:noFill/>
        </p:spPr>
        <p:txBody>
          <a:bodyPr wrap="square" rtlCol="0">
            <a:spAutoFit/>
          </a:bodyPr>
          <a:lstStyle/>
          <a:p>
            <a:pPr algn="just"/>
            <a:r>
              <a:rPr lang="es-ES" dirty="0" smtClean="0"/>
              <a:t>Se duplica el nivel de ventas y los fondos destinados a inversiones se vuelven a duplicar.</a:t>
            </a:r>
            <a:endParaRPr lang="es-ES" dirty="0"/>
          </a:p>
        </p:txBody>
      </p:sp>
      <p:sp>
        <p:nvSpPr>
          <p:cNvPr id="24" name="23 CuadroTexto"/>
          <p:cNvSpPr txBox="1"/>
          <p:nvPr/>
        </p:nvSpPr>
        <p:spPr>
          <a:xfrm>
            <a:off x="2143108" y="3929066"/>
            <a:ext cx="3429024" cy="646331"/>
          </a:xfrm>
          <a:prstGeom prst="rect">
            <a:avLst/>
          </a:prstGeom>
          <a:noFill/>
        </p:spPr>
        <p:txBody>
          <a:bodyPr wrap="square" rtlCol="0">
            <a:spAutoFit/>
          </a:bodyPr>
          <a:lstStyle/>
          <a:p>
            <a:pPr algn="just"/>
            <a:r>
              <a:rPr lang="es-ES" dirty="0" smtClean="0"/>
              <a:t>Obtiene el premio PYMA 2005 e incrementa  las ventas en un 50%.</a:t>
            </a:r>
            <a:endParaRPr lang="es-ES" dirty="0"/>
          </a:p>
        </p:txBody>
      </p:sp>
      <p:sp>
        <p:nvSpPr>
          <p:cNvPr id="25" name="24 CuadroTexto"/>
          <p:cNvSpPr txBox="1"/>
          <p:nvPr/>
        </p:nvSpPr>
        <p:spPr>
          <a:xfrm>
            <a:off x="2143108" y="4572008"/>
            <a:ext cx="3429024" cy="646331"/>
          </a:xfrm>
          <a:prstGeom prst="rect">
            <a:avLst/>
          </a:prstGeom>
          <a:noFill/>
        </p:spPr>
        <p:txBody>
          <a:bodyPr wrap="square" rtlCol="0">
            <a:spAutoFit/>
          </a:bodyPr>
          <a:lstStyle/>
          <a:p>
            <a:pPr algn="just"/>
            <a:r>
              <a:rPr lang="es-ES" dirty="0" smtClean="0"/>
              <a:t>Traslado a la actual nave y adquisición de nueva maquinaria.</a:t>
            </a:r>
            <a:endParaRPr lang="es-ES" dirty="0"/>
          </a:p>
        </p:txBody>
      </p:sp>
      <p:sp>
        <p:nvSpPr>
          <p:cNvPr id="26" name="25 CuadroTexto"/>
          <p:cNvSpPr txBox="1"/>
          <p:nvPr/>
        </p:nvSpPr>
        <p:spPr>
          <a:xfrm>
            <a:off x="2143108" y="6000768"/>
            <a:ext cx="4357718" cy="369332"/>
          </a:xfrm>
          <a:prstGeom prst="rect">
            <a:avLst/>
          </a:prstGeom>
          <a:noFill/>
        </p:spPr>
        <p:txBody>
          <a:bodyPr wrap="square" rtlCol="0">
            <a:spAutoFit/>
          </a:bodyPr>
          <a:lstStyle/>
          <a:p>
            <a:r>
              <a:rPr lang="es-ES" dirty="0" smtClean="0"/>
              <a:t>Se alcanzan los 20 empleados</a:t>
            </a:r>
            <a:endParaRPr lang="es-ES" dirty="0"/>
          </a:p>
        </p:txBody>
      </p:sp>
      <p:sp>
        <p:nvSpPr>
          <p:cNvPr id="27" name="26 CuadroTexto"/>
          <p:cNvSpPr txBox="1"/>
          <p:nvPr/>
        </p:nvSpPr>
        <p:spPr>
          <a:xfrm>
            <a:off x="214282" y="3786190"/>
            <a:ext cx="714380" cy="369332"/>
          </a:xfrm>
          <a:prstGeom prst="rect">
            <a:avLst/>
          </a:prstGeom>
          <a:noFill/>
        </p:spPr>
        <p:txBody>
          <a:bodyPr wrap="square" rtlCol="0">
            <a:spAutoFit/>
          </a:bodyPr>
          <a:lstStyle/>
          <a:p>
            <a:r>
              <a:rPr lang="es-ES" dirty="0" smtClean="0"/>
              <a:t>2005</a:t>
            </a:r>
            <a:endParaRPr lang="es-ES" dirty="0"/>
          </a:p>
        </p:txBody>
      </p:sp>
      <p:sp>
        <p:nvSpPr>
          <p:cNvPr id="28" name="27 CuadroTexto"/>
          <p:cNvSpPr txBox="1"/>
          <p:nvPr/>
        </p:nvSpPr>
        <p:spPr>
          <a:xfrm>
            <a:off x="2143108" y="5143512"/>
            <a:ext cx="4572032" cy="923330"/>
          </a:xfrm>
          <a:prstGeom prst="rect">
            <a:avLst/>
          </a:prstGeom>
          <a:noFill/>
        </p:spPr>
        <p:txBody>
          <a:bodyPr wrap="square" rtlCol="0">
            <a:spAutoFit/>
          </a:bodyPr>
          <a:lstStyle/>
          <a:p>
            <a:pPr algn="just"/>
            <a:r>
              <a:rPr lang="es-ES" dirty="0" smtClean="0"/>
              <a:t>Adquisición de maquinaria de última tecnología, eliminando los productos químicos e implantación del software de gestión SAAB. </a:t>
            </a:r>
            <a:endParaRPr lang="es-ES" dirty="0"/>
          </a:p>
        </p:txBody>
      </p:sp>
      <p:sp>
        <p:nvSpPr>
          <p:cNvPr id="40" name="39 Rectángulo"/>
          <p:cNvSpPr/>
          <p:nvPr/>
        </p:nvSpPr>
        <p:spPr>
          <a:xfrm>
            <a:off x="0" y="0"/>
            <a:ext cx="9144000" cy="1477328"/>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5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Información Importante Ordenada Cronológicamente</a:t>
            </a:r>
            <a:endParaRPr lang="es-ES" sz="45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28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Botón de acción: Inicio">
            <a:hlinkClick r:id="" action="ppaction://hlinkshowjump?jump=firstslide" highlightClick="1"/>
          </p:cNvPr>
          <p:cNvSpPr/>
          <p:nvPr/>
        </p:nvSpPr>
        <p:spPr>
          <a:xfrm>
            <a:off x="7786710" y="6215058"/>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1800" dirty="0" smtClean="0">
                <a:latin typeface="Times New Roman" pitchFamily="18" charset="0"/>
                <a:cs typeface="Times New Roman" pitchFamily="18" charset="0"/>
              </a:rPr>
              <a:t>Dentro del sector de las artes gráficas, Imprenta Luque es una de las mayores empresas de impresión offset de Andalucía, dotada de la más moderna tecnología existente en el mercado, por lo que ofrece a sus clientes con una atención personalizada una respuesta adecuada a sus necesidades, tanto en calidad como en tiempos de ejecución y precio.</a:t>
            </a:r>
          </a:p>
          <a:p>
            <a:pPr algn="just"/>
            <a:endParaRPr lang="es-ES" sz="1800" dirty="0" smtClean="0">
              <a:latin typeface="Times New Roman" pitchFamily="18" charset="0"/>
              <a:cs typeface="Times New Roman" pitchFamily="18" charset="0"/>
            </a:endParaRPr>
          </a:p>
          <a:p>
            <a:pPr algn="just"/>
            <a:r>
              <a:rPr lang="es-ES" sz="1800" dirty="0" smtClean="0">
                <a:latin typeface="Times New Roman" pitchFamily="18" charset="0"/>
                <a:cs typeface="Times New Roman" pitchFamily="18" charset="0"/>
              </a:rPr>
              <a:t>Entre sus productos se pueden encontrar impresos de todo tipo: cartas, tarjetas de visita, etiquetas, libros, revistas, sobres, </a:t>
            </a:r>
            <a:r>
              <a:rPr lang="es-ES" sz="1800" dirty="0" err="1" smtClean="0">
                <a:latin typeface="Times New Roman" pitchFamily="18" charset="0"/>
                <a:cs typeface="Times New Roman" pitchFamily="18" charset="0"/>
              </a:rPr>
              <a:t>cartelería</a:t>
            </a:r>
            <a:r>
              <a:rPr lang="es-ES" sz="1800" dirty="0" smtClean="0">
                <a:latin typeface="Times New Roman" pitchFamily="18" charset="0"/>
                <a:cs typeface="Times New Roman" pitchFamily="18" charset="0"/>
              </a:rPr>
              <a:t>, dípticos, trípticos, publicidad promocional… a una tinta o a color, todo ello con la más avanzada tecnología en diseño, edición e impresión.</a:t>
            </a:r>
          </a:p>
          <a:p>
            <a:pPr algn="just"/>
            <a:endParaRPr lang="es-ES" sz="1800" dirty="0" smtClean="0">
              <a:latin typeface="Times New Roman" pitchFamily="18" charset="0"/>
              <a:cs typeface="Times New Roman" pitchFamily="18" charset="0"/>
            </a:endParaRPr>
          </a:p>
          <a:p>
            <a:pPr algn="just"/>
            <a:r>
              <a:rPr lang="es-ES" sz="1800" dirty="0" smtClean="0">
                <a:latin typeface="Times New Roman" pitchFamily="18" charset="0"/>
                <a:cs typeface="Times New Roman" pitchFamily="18" charset="0"/>
              </a:rPr>
              <a:t>También disponen de una línea de producción de sistemas de marcaje y de sellos de caucho realizados mediante tecnología láser, con el objetivo de atender a sus clientes de forma integral en sus necesidades de papelería impresa.</a:t>
            </a:r>
            <a:endParaRPr lang="es-ES" sz="1800" dirty="0">
              <a:latin typeface="Times New Roman" pitchFamily="18" charset="0"/>
              <a:cs typeface="Times New Roman" pitchFamily="18" charset="0"/>
            </a:endParaRPr>
          </a:p>
        </p:txBody>
      </p:sp>
      <p:sp>
        <p:nvSpPr>
          <p:cNvPr id="4" name="3 Rectángulo"/>
          <p:cNvSpPr/>
          <p:nvPr/>
        </p:nvSpPr>
        <p:spPr>
          <a:xfrm>
            <a:off x="928662" y="0"/>
            <a:ext cx="7215238" cy="86177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Actividades Principales</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Inicio">
            <a:hlinkClick r:id="" action="ppaction://hlinkshowjump?jump=firstslide" highlightClick="1"/>
          </p:cNvPr>
          <p:cNvSpPr/>
          <p:nvPr/>
        </p:nvSpPr>
        <p:spPr>
          <a:xfrm>
            <a:off x="7786710" y="6215058"/>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Doble onda"/>
          <p:cNvSpPr/>
          <p:nvPr/>
        </p:nvSpPr>
        <p:spPr>
          <a:xfrm>
            <a:off x="2071670" y="4500570"/>
            <a:ext cx="6715172" cy="2000264"/>
          </a:xfrm>
          <a:prstGeom prst="doubleWave">
            <a:avLst/>
          </a:prstGeom>
          <a:solidFill>
            <a:srgbClr val="0070C0"/>
          </a:solidFill>
          <a:ln>
            <a:noFill/>
          </a:ln>
          <a:effectLst>
            <a:outerShdw blurRad="127000" dist="38100" dir="2700000" algn="ctr">
              <a:srgbClr val="000000">
                <a:alpha val="45000"/>
              </a:srgbClr>
            </a:outerShdw>
          </a:effectLst>
          <a:scene3d>
            <a:camera prst="isometricOffAxis1Right"/>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solidFill>
                  <a:schemeClr val="tx2">
                    <a:lumMod val="50000"/>
                  </a:schemeClr>
                </a:solidFill>
              </a:rPr>
              <a:t>Como objetivos inmediatos contemplan, reducir el tiempo del proceso de impresión mediante el uso de nuevas tecnologías así como reducir el uso de productos químicos aplicados en el mismo, y alcanzar de nuevo un incremento del 20% en la cifra de ventas para el próximo ejercicio.</a:t>
            </a:r>
            <a:endParaRPr lang="es-ES" dirty="0">
              <a:solidFill>
                <a:schemeClr val="tx2">
                  <a:lumMod val="50000"/>
                </a:schemeClr>
              </a:solidFill>
            </a:endParaRPr>
          </a:p>
        </p:txBody>
      </p:sp>
      <p:sp>
        <p:nvSpPr>
          <p:cNvPr id="17" name="16 Doble onda"/>
          <p:cNvSpPr/>
          <p:nvPr/>
        </p:nvSpPr>
        <p:spPr>
          <a:xfrm>
            <a:off x="2071670" y="3143248"/>
            <a:ext cx="6715172" cy="1571636"/>
          </a:xfrm>
          <a:prstGeom prst="doubleWave">
            <a:avLst/>
          </a:prstGeom>
          <a:solidFill>
            <a:srgbClr val="0070C0"/>
          </a:solidFill>
          <a:ln>
            <a:noFill/>
          </a:ln>
          <a:effectLst>
            <a:outerShdw blurRad="127000" dist="38100" dir="2700000" algn="ctr">
              <a:srgbClr val="000000">
                <a:alpha val="45000"/>
              </a:srgbClr>
            </a:outerShdw>
          </a:effectLst>
          <a:scene3d>
            <a:camera prst="isometricOffAxis1Right"/>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solidFill>
                  <a:schemeClr val="tx2">
                    <a:lumMod val="50000"/>
                  </a:schemeClr>
                </a:solidFill>
              </a:rPr>
              <a:t>La Visión de esta empresa es llegar a ser líder en el sector, ampliando su mercado hacia otras provincias andaluzas; distinguiéndose por el uso de la tecnología más avanzada y el respeto al medio ambiente.</a:t>
            </a:r>
            <a:endParaRPr lang="es-ES" dirty="0">
              <a:solidFill>
                <a:schemeClr val="tx2">
                  <a:lumMod val="50000"/>
                </a:schemeClr>
              </a:solidFill>
            </a:endParaRPr>
          </a:p>
        </p:txBody>
      </p:sp>
      <p:sp>
        <p:nvSpPr>
          <p:cNvPr id="2" name="1 Título"/>
          <p:cNvSpPr>
            <a:spLocks noGrp="1"/>
          </p:cNvSpPr>
          <p:nvPr>
            <p:ph type="title"/>
          </p:nvPr>
        </p:nvSpPr>
        <p:spPr>
          <a:xfrm>
            <a:off x="500034" y="0"/>
            <a:ext cx="8229600" cy="1143000"/>
          </a:xfrm>
        </p:spPr>
        <p:txBody>
          <a:bodyPr>
            <a:normAutofit/>
          </a:bodyPr>
          <a:lstStyle/>
          <a:p>
            <a:r>
              <a:rPr lang="es-ES" sz="5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Misión, Visión y Objetivos</a:t>
            </a:r>
            <a:endParaRPr lang="es-ES" sz="5000" dirty="0"/>
          </a:p>
        </p:txBody>
      </p:sp>
      <p:sp>
        <p:nvSpPr>
          <p:cNvPr id="6" name="5 Bisel"/>
          <p:cNvSpPr/>
          <p:nvPr/>
        </p:nvSpPr>
        <p:spPr>
          <a:xfrm>
            <a:off x="714348" y="2357430"/>
            <a:ext cx="1428760" cy="857256"/>
          </a:xfrm>
          <a:prstGeom prst="bevel">
            <a:avLst/>
          </a:prstGeom>
          <a:effectLst>
            <a:reflection blurRad="6350" stA="50000" endA="300" endPos="55000" dir="5400000" sy="-100000" algn="bl" rotWithShape="0"/>
          </a:effectLst>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50000"/>
                  </a:schemeClr>
                </a:solidFill>
              </a:rPr>
              <a:t>Misión</a:t>
            </a:r>
            <a:endParaRPr lang="es-ES" dirty="0">
              <a:solidFill>
                <a:schemeClr val="tx2">
                  <a:lumMod val="50000"/>
                </a:schemeClr>
              </a:solidFill>
            </a:endParaRPr>
          </a:p>
        </p:txBody>
      </p:sp>
      <p:sp>
        <p:nvSpPr>
          <p:cNvPr id="8" name="7 Bisel"/>
          <p:cNvSpPr/>
          <p:nvPr/>
        </p:nvSpPr>
        <p:spPr>
          <a:xfrm>
            <a:off x="714348" y="3929066"/>
            <a:ext cx="1428760" cy="857256"/>
          </a:xfrm>
          <a:prstGeom prst="bevel">
            <a:avLst/>
          </a:prstGeom>
          <a:effectLst>
            <a:reflection blurRad="6350" stA="50000" endA="300" endPos="55000" dir="5400000" sy="-100000" algn="bl" rotWithShape="0"/>
          </a:effectLst>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50000"/>
                  </a:schemeClr>
                </a:solidFill>
              </a:rPr>
              <a:t>Visión</a:t>
            </a:r>
            <a:endParaRPr lang="es-ES" dirty="0">
              <a:solidFill>
                <a:schemeClr val="tx2">
                  <a:lumMod val="50000"/>
                </a:schemeClr>
              </a:solidFill>
            </a:endParaRPr>
          </a:p>
        </p:txBody>
      </p:sp>
      <p:sp>
        <p:nvSpPr>
          <p:cNvPr id="9" name="8 Bisel"/>
          <p:cNvSpPr/>
          <p:nvPr/>
        </p:nvSpPr>
        <p:spPr>
          <a:xfrm>
            <a:off x="714348" y="5429264"/>
            <a:ext cx="1428760" cy="857256"/>
          </a:xfrm>
          <a:prstGeom prst="bevel">
            <a:avLst/>
          </a:prstGeom>
          <a:effectLst>
            <a:reflection blurRad="6350" stA="50000" endA="300" endPos="55000" dir="5400000" sy="-100000" algn="bl" rotWithShape="0"/>
          </a:effectLst>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2">
                    <a:lumMod val="50000"/>
                  </a:schemeClr>
                </a:solidFill>
              </a:rPr>
              <a:t>Objetivos</a:t>
            </a:r>
            <a:endParaRPr lang="es-ES" dirty="0">
              <a:solidFill>
                <a:schemeClr val="tx2">
                  <a:lumMod val="50000"/>
                </a:schemeClr>
              </a:solidFill>
            </a:endParaRPr>
          </a:p>
        </p:txBody>
      </p:sp>
      <p:sp>
        <p:nvSpPr>
          <p:cNvPr id="16" name="15 Doble onda"/>
          <p:cNvSpPr/>
          <p:nvPr/>
        </p:nvSpPr>
        <p:spPr>
          <a:xfrm>
            <a:off x="2071670" y="1571612"/>
            <a:ext cx="6715172" cy="1714512"/>
          </a:xfrm>
          <a:prstGeom prst="doubleWave">
            <a:avLst/>
          </a:prstGeom>
          <a:solidFill>
            <a:srgbClr val="0070C0"/>
          </a:solidFill>
          <a:ln>
            <a:noFill/>
          </a:ln>
          <a:effectLst>
            <a:outerShdw blurRad="127000" dist="38100" dir="2700000" algn="ctr">
              <a:srgbClr val="000000">
                <a:alpha val="45000"/>
              </a:srgbClr>
            </a:outerShdw>
          </a:effectLst>
          <a:scene3d>
            <a:camera prst="isometricOffAxis1Right"/>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smtClean="0">
                <a:solidFill>
                  <a:schemeClr val="tx2">
                    <a:lumMod val="50000"/>
                  </a:schemeClr>
                </a:solidFill>
              </a:rPr>
              <a:t>La Misión de Imprenta Luque es proporcionar productos relacionados con las artes gráficas, siendo sus prioridades ofrecer un servicio de la máxima calidad, respetando el medio ambiente y cuidando los intereses de sus empleados tanto como los de la propia empresa.</a:t>
            </a:r>
            <a:endParaRPr lang="es-ES" dirty="0">
              <a:solidFill>
                <a:schemeClr val="tx2">
                  <a:lumMod val="50000"/>
                </a:schemeClr>
              </a:solidFill>
            </a:endParaRPr>
          </a:p>
        </p:txBody>
      </p:sp>
      <p:sp>
        <p:nvSpPr>
          <p:cNvPr id="10" name="9 Botón de acción: Volver">
            <a:hlinkClick r:id="rId2" action="ppaction://hlinksldjump" highlightClick="1"/>
          </p:cNvPr>
          <p:cNvSpPr/>
          <p:nvPr/>
        </p:nvSpPr>
        <p:spPr>
          <a:xfrm>
            <a:off x="8072462" y="6072206"/>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Botón de acción: Inicio">
            <a:hlinkClick r:id="" action="ppaction://hlinkshowjump?jump=firstslide" highlightClick="1"/>
          </p:cNvPr>
          <p:cNvSpPr/>
          <p:nvPr/>
        </p:nvSpPr>
        <p:spPr>
          <a:xfrm>
            <a:off x="8072462" y="6429372"/>
            <a:ext cx="857256" cy="285776"/>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childTnLst>
                          </p:cTn>
                        </p:par>
                      </p:childTnLst>
                    </p:cTn>
                  </p:par>
                </p:childTnLst>
              </p:cTn>
              <p:nextCondLst>
                <p:cond evt="onClick" delay="0">
                  <p:tgtEl>
                    <p:spTgt spid="6"/>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1000"/>
                                        <p:tgtEl>
                                          <p:spTgt spid="17"/>
                                        </p:tgtEl>
                                      </p:cBhvr>
                                    </p:animEffect>
                                  </p:childTnLst>
                                </p:cTn>
                              </p:par>
                            </p:childTnLst>
                          </p:cTn>
                        </p:par>
                      </p:childTnLst>
                    </p:cTn>
                  </p:par>
                </p:childTnLst>
              </p:cTn>
              <p:nextCondLst>
                <p:cond evt="onClick" delay="0">
                  <p:tgtEl>
                    <p:spTgt spid="8"/>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1000"/>
                                        <p:tgtEl>
                                          <p:spTgt spid="18"/>
                                        </p:tgtEl>
                                      </p:cBhvr>
                                    </p:animEffect>
                                  </p:childTnLst>
                                </p:cTn>
                              </p:par>
                            </p:childTnLst>
                          </p:cTn>
                        </p:par>
                      </p:childTnLst>
                    </p:cTn>
                  </p:par>
                </p:childTnLst>
              </p:cTn>
              <p:nextCondLst>
                <p:cond evt="onClick" delay="0">
                  <p:tgtEl>
                    <p:spTgt spid="9"/>
                  </p:tgtEl>
                </p:cond>
              </p:nextCondLst>
            </p:seq>
          </p:childTnLst>
        </p:cTn>
      </p:par>
    </p:tnLst>
    <p:bldLst>
      <p:bldP spid="18" grpId="0" animBg="1"/>
      <p:bldP spid="17"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83 Grupo"/>
          <p:cNvGrpSpPr/>
          <p:nvPr/>
        </p:nvGrpSpPr>
        <p:grpSpPr>
          <a:xfrm>
            <a:off x="0" y="1643050"/>
            <a:ext cx="9144000" cy="5022685"/>
            <a:chOff x="0" y="1643050"/>
            <a:chExt cx="9144000" cy="5022685"/>
          </a:xfrm>
        </p:grpSpPr>
        <p:cxnSp>
          <p:nvCxnSpPr>
            <p:cNvPr id="205" name="204 Conector recto"/>
            <p:cNvCxnSpPr/>
            <p:nvPr/>
          </p:nvCxnSpPr>
          <p:spPr>
            <a:xfrm>
              <a:off x="0" y="5143512"/>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02" name="201 Conector recto"/>
            <p:cNvCxnSpPr/>
            <p:nvPr/>
          </p:nvCxnSpPr>
          <p:spPr>
            <a:xfrm>
              <a:off x="0" y="2786058"/>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03" name="202 Conector recto"/>
            <p:cNvCxnSpPr/>
            <p:nvPr/>
          </p:nvCxnSpPr>
          <p:spPr>
            <a:xfrm>
              <a:off x="0" y="4071942"/>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06" name="205 Conector recto"/>
            <p:cNvCxnSpPr/>
            <p:nvPr/>
          </p:nvCxnSpPr>
          <p:spPr>
            <a:xfrm>
              <a:off x="0" y="6286520"/>
              <a:ext cx="4357686"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10" name="209 CuadroTexto"/>
            <p:cNvSpPr txBox="1"/>
            <p:nvPr/>
          </p:nvSpPr>
          <p:spPr>
            <a:xfrm>
              <a:off x="0" y="2928934"/>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2</a:t>
              </a:r>
              <a:endParaRPr lang="es-ES" sz="1400" b="1" i="1" dirty="0">
                <a:solidFill>
                  <a:srgbClr val="FFC000"/>
                </a:solidFill>
                <a:latin typeface="Arial" pitchFamily="34" charset="0"/>
                <a:cs typeface="Arial" pitchFamily="34" charset="0"/>
              </a:endParaRPr>
            </a:p>
          </p:txBody>
        </p:sp>
        <p:sp>
          <p:nvSpPr>
            <p:cNvPr id="212" name="211 CuadroTexto"/>
            <p:cNvSpPr txBox="1"/>
            <p:nvPr/>
          </p:nvSpPr>
          <p:spPr>
            <a:xfrm>
              <a:off x="0" y="421481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3</a:t>
              </a:r>
              <a:endParaRPr lang="es-ES" sz="1400" b="1" i="1" dirty="0">
                <a:solidFill>
                  <a:srgbClr val="FFC000"/>
                </a:solidFill>
                <a:latin typeface="Arial" pitchFamily="34" charset="0"/>
                <a:cs typeface="Arial" pitchFamily="34" charset="0"/>
              </a:endParaRPr>
            </a:p>
          </p:txBody>
        </p:sp>
        <p:sp>
          <p:nvSpPr>
            <p:cNvPr id="213" name="212 CuadroTexto"/>
            <p:cNvSpPr txBox="1"/>
            <p:nvPr/>
          </p:nvSpPr>
          <p:spPr>
            <a:xfrm>
              <a:off x="0" y="528638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4</a:t>
              </a:r>
              <a:endParaRPr lang="es-ES" sz="1400" b="1" i="1" dirty="0">
                <a:solidFill>
                  <a:srgbClr val="FFC000"/>
                </a:solidFill>
                <a:latin typeface="Arial" pitchFamily="34" charset="0"/>
                <a:cs typeface="Arial" pitchFamily="34" charset="0"/>
              </a:endParaRPr>
            </a:p>
          </p:txBody>
        </p:sp>
        <p:sp>
          <p:nvSpPr>
            <p:cNvPr id="214" name="213 CuadroTexto"/>
            <p:cNvSpPr txBox="1"/>
            <p:nvPr/>
          </p:nvSpPr>
          <p:spPr>
            <a:xfrm>
              <a:off x="0" y="635795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5</a:t>
              </a:r>
              <a:endParaRPr lang="es-ES" sz="1400" b="1" i="1" dirty="0">
                <a:solidFill>
                  <a:srgbClr val="FFC000"/>
                </a:solidFill>
                <a:latin typeface="Arial" pitchFamily="34" charset="0"/>
                <a:cs typeface="Arial" pitchFamily="34" charset="0"/>
              </a:endParaRPr>
            </a:p>
          </p:txBody>
        </p:sp>
        <p:sp>
          <p:nvSpPr>
            <p:cNvPr id="215" name="214 CuadroTexto"/>
            <p:cNvSpPr txBox="1"/>
            <p:nvPr/>
          </p:nvSpPr>
          <p:spPr>
            <a:xfrm>
              <a:off x="0" y="1643050"/>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1</a:t>
              </a:r>
              <a:endParaRPr lang="es-ES" sz="1400" b="1" i="1" dirty="0">
                <a:solidFill>
                  <a:srgbClr val="FFC000"/>
                </a:solidFill>
                <a:latin typeface="Arial" pitchFamily="34" charset="0"/>
                <a:cs typeface="Arial" pitchFamily="34" charset="0"/>
              </a:endParaRPr>
            </a:p>
          </p:txBody>
        </p:sp>
      </p:grpSp>
      <p:grpSp>
        <p:nvGrpSpPr>
          <p:cNvPr id="87" name="86 Grupo"/>
          <p:cNvGrpSpPr/>
          <p:nvPr/>
        </p:nvGrpSpPr>
        <p:grpSpPr>
          <a:xfrm>
            <a:off x="1000101" y="1214422"/>
            <a:ext cx="7001718" cy="5182707"/>
            <a:chOff x="1000101" y="1214422"/>
            <a:chExt cx="7001718" cy="5182707"/>
          </a:xfrm>
          <a:effectLst>
            <a:outerShdw blurRad="50800" dist="38100" dir="5400000" algn="t" rotWithShape="0">
              <a:prstClr val="black">
                <a:alpha val="40000"/>
              </a:prstClr>
            </a:outerShdw>
          </a:effectLst>
        </p:grpSpPr>
        <p:cxnSp>
          <p:nvCxnSpPr>
            <p:cNvPr id="3" name="2 Conector recto"/>
            <p:cNvCxnSpPr/>
            <p:nvPr/>
          </p:nvCxnSpPr>
          <p:spPr>
            <a:xfrm rot="5400000">
              <a:off x="4679951" y="1535099"/>
              <a:ext cx="642942"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4" name="3 Conector recto"/>
            <p:cNvCxnSpPr/>
            <p:nvPr/>
          </p:nvCxnSpPr>
          <p:spPr>
            <a:xfrm rot="10800000">
              <a:off x="1785918" y="1857364"/>
              <a:ext cx="6215106"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rot="5400000">
              <a:off x="1608117" y="2035165"/>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0" name="9 Conector recto"/>
            <p:cNvCxnSpPr>
              <a:endCxn id="74" idx="0"/>
            </p:cNvCxnSpPr>
            <p:nvPr/>
          </p:nvCxnSpPr>
          <p:spPr>
            <a:xfrm rot="16200000" flipH="1">
              <a:off x="7822428" y="2035958"/>
              <a:ext cx="357190" cy="1"/>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4822827" y="2035165"/>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3" name="12 Conector recto"/>
            <p:cNvCxnSpPr>
              <a:stCxn id="12" idx="2"/>
            </p:cNvCxnSpPr>
            <p:nvPr/>
          </p:nvCxnSpPr>
          <p:spPr>
            <a:xfrm rot="16200000" flipH="1">
              <a:off x="1623841" y="2838295"/>
              <a:ext cx="324156" cy="3"/>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rot="10800000">
              <a:off x="1000104" y="3000372"/>
              <a:ext cx="1571633"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20" name="19 Conector recto"/>
            <p:cNvCxnSpPr>
              <a:endCxn id="21" idx="0"/>
            </p:cNvCxnSpPr>
            <p:nvPr/>
          </p:nvCxnSpPr>
          <p:spPr>
            <a:xfrm rot="5400000">
              <a:off x="821511" y="3178965"/>
              <a:ext cx="357187" cy="7"/>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929058" y="3000372"/>
              <a:ext cx="2214578"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rot="5400000">
              <a:off x="4751389" y="2749545"/>
              <a:ext cx="500066"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32" name="31 Conector recto"/>
            <p:cNvCxnSpPr>
              <a:endCxn id="37" idx="0"/>
            </p:cNvCxnSpPr>
            <p:nvPr/>
          </p:nvCxnSpPr>
          <p:spPr>
            <a:xfrm rot="5400000">
              <a:off x="3751257" y="3178173"/>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5400000">
              <a:off x="5965835" y="3178173"/>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39" name="38 Conector recto"/>
            <p:cNvCxnSpPr>
              <a:stCxn id="37" idx="2"/>
            </p:cNvCxnSpPr>
            <p:nvPr/>
          </p:nvCxnSpPr>
          <p:spPr>
            <a:xfrm rot="5400000">
              <a:off x="3766982" y="3981303"/>
              <a:ext cx="324153"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rot="10800000">
              <a:off x="2000232" y="4214818"/>
              <a:ext cx="4000528"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rot="5400000">
              <a:off x="3714744" y="4357695"/>
              <a:ext cx="428630" cy="1"/>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48" name="47 Conector recto"/>
            <p:cNvCxnSpPr>
              <a:endCxn id="52" idx="0"/>
            </p:cNvCxnSpPr>
            <p:nvPr/>
          </p:nvCxnSpPr>
          <p:spPr>
            <a:xfrm rot="5400000">
              <a:off x="1821641" y="4393413"/>
              <a:ext cx="357187" cy="3"/>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50" name="49 Conector recto"/>
            <p:cNvCxnSpPr>
              <a:endCxn id="54" idx="0"/>
            </p:cNvCxnSpPr>
            <p:nvPr/>
          </p:nvCxnSpPr>
          <p:spPr>
            <a:xfrm rot="5400000">
              <a:off x="5822169" y="4393412"/>
              <a:ext cx="357187" cy="4"/>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rot="5400000">
              <a:off x="1858150" y="5142718"/>
              <a:ext cx="285752"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1142976" y="5286388"/>
              <a:ext cx="1714512"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63" name="62 Conector recto"/>
            <p:cNvCxnSpPr>
              <a:endCxn id="69" idx="0"/>
            </p:cNvCxnSpPr>
            <p:nvPr/>
          </p:nvCxnSpPr>
          <p:spPr>
            <a:xfrm rot="5400000">
              <a:off x="2678893" y="5464983"/>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65" name="64 Conector recto"/>
            <p:cNvCxnSpPr>
              <a:endCxn id="68" idx="0"/>
            </p:cNvCxnSpPr>
            <p:nvPr/>
          </p:nvCxnSpPr>
          <p:spPr>
            <a:xfrm rot="5400000">
              <a:off x="965175" y="5464189"/>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70" name="69 Conector recto"/>
            <p:cNvCxnSpPr>
              <a:stCxn id="69" idx="2"/>
              <a:endCxn id="73" idx="0"/>
            </p:cNvCxnSpPr>
            <p:nvPr/>
          </p:nvCxnSpPr>
          <p:spPr>
            <a:xfrm rot="5400000">
              <a:off x="2711942" y="6250789"/>
              <a:ext cx="291092"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75" name="74 Conector recto"/>
            <p:cNvCxnSpPr>
              <a:stCxn id="74" idx="2"/>
              <a:endCxn id="77" idx="0"/>
            </p:cNvCxnSpPr>
            <p:nvPr/>
          </p:nvCxnSpPr>
          <p:spPr>
            <a:xfrm rot="5400000">
              <a:off x="7660353" y="3016890"/>
              <a:ext cx="681343"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05" name="104 Conector recto"/>
            <p:cNvCxnSpPr>
              <a:endCxn id="22" idx="0"/>
            </p:cNvCxnSpPr>
            <p:nvPr/>
          </p:nvCxnSpPr>
          <p:spPr>
            <a:xfrm rot="5400000">
              <a:off x="2393141" y="3178967"/>
              <a:ext cx="357190"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cxnSp>
          <p:nvCxnSpPr>
            <p:cNvPr id="145" name="144 Conector recto"/>
            <p:cNvCxnSpPr/>
            <p:nvPr/>
          </p:nvCxnSpPr>
          <p:spPr>
            <a:xfrm>
              <a:off x="5000628" y="1500174"/>
              <a:ext cx="857256" cy="1588"/>
            </a:xfrm>
            <a:prstGeom prst="line">
              <a:avLst/>
            </a:prstGeom>
            <a:ln w="38100">
              <a:solidFill>
                <a:schemeClr val="bg1">
                  <a:lumMod val="65000"/>
                </a:schemeClr>
              </a:solidFill>
            </a:ln>
            <a:scene3d>
              <a:camera prst="orthographicFront"/>
              <a:lightRig rig="threePt" dir="t"/>
            </a:scene3d>
            <a:sp3d>
              <a:bevelT w="165100" prst="coolSlant"/>
            </a:sp3d>
          </p:spPr>
          <p:style>
            <a:lnRef idx="1">
              <a:schemeClr val="accent1"/>
            </a:lnRef>
            <a:fillRef idx="0">
              <a:schemeClr val="accent1"/>
            </a:fillRef>
            <a:effectRef idx="0">
              <a:schemeClr val="accent1"/>
            </a:effectRef>
            <a:fontRef idx="minor">
              <a:schemeClr val="tx1"/>
            </a:fontRef>
          </p:style>
        </p:cxnSp>
      </p:grpSp>
      <p:grpSp>
        <p:nvGrpSpPr>
          <p:cNvPr id="78" name="77 Grupo"/>
          <p:cNvGrpSpPr/>
          <p:nvPr/>
        </p:nvGrpSpPr>
        <p:grpSpPr>
          <a:xfrm>
            <a:off x="2643174" y="928670"/>
            <a:ext cx="6286544" cy="5072098"/>
            <a:chOff x="2643174" y="928670"/>
            <a:chExt cx="6286544" cy="5072098"/>
          </a:xfrm>
        </p:grpSpPr>
        <p:sp>
          <p:nvSpPr>
            <p:cNvPr id="182" name="181 Elipse"/>
            <p:cNvSpPr/>
            <p:nvPr/>
          </p:nvSpPr>
          <p:spPr>
            <a:xfrm>
              <a:off x="5572132" y="928670"/>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4</a:t>
              </a:r>
              <a:endParaRPr lang="es-ES" dirty="0"/>
            </a:p>
          </p:txBody>
        </p:sp>
        <p:sp>
          <p:nvSpPr>
            <p:cNvPr id="183" name="182 Elipse"/>
            <p:cNvSpPr/>
            <p:nvPr/>
          </p:nvSpPr>
          <p:spPr>
            <a:xfrm>
              <a:off x="2643174" y="2285992"/>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4" name="183 Elipse"/>
            <p:cNvSpPr/>
            <p:nvPr/>
          </p:nvSpPr>
          <p:spPr>
            <a:xfrm>
              <a:off x="2786050" y="464344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5" name="184 Elipse"/>
            <p:cNvSpPr/>
            <p:nvPr/>
          </p:nvSpPr>
          <p:spPr>
            <a:xfrm>
              <a:off x="5857884" y="2214554"/>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6" name="185 Elipse"/>
            <p:cNvSpPr/>
            <p:nvPr/>
          </p:nvSpPr>
          <p:spPr>
            <a:xfrm>
              <a:off x="8643966" y="2285992"/>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3</a:t>
              </a:r>
              <a:endParaRPr lang="es-ES" dirty="0"/>
            </a:p>
          </p:txBody>
        </p:sp>
        <p:sp>
          <p:nvSpPr>
            <p:cNvPr id="187" name="186 Elipse"/>
            <p:cNvSpPr/>
            <p:nvPr/>
          </p:nvSpPr>
          <p:spPr>
            <a:xfrm>
              <a:off x="4429124" y="3429000"/>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6</a:t>
              </a:r>
              <a:endParaRPr lang="es-ES" dirty="0"/>
            </a:p>
          </p:txBody>
        </p:sp>
        <p:sp>
          <p:nvSpPr>
            <p:cNvPr id="188" name="187 Elipse"/>
            <p:cNvSpPr/>
            <p:nvPr/>
          </p:nvSpPr>
          <p:spPr>
            <a:xfrm>
              <a:off x="3571868" y="571501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a:t>
              </a:r>
              <a:endParaRPr lang="es-ES" dirty="0"/>
            </a:p>
          </p:txBody>
        </p:sp>
      </p:grpSp>
      <p:grpSp>
        <p:nvGrpSpPr>
          <p:cNvPr id="85" name="84 Grupo"/>
          <p:cNvGrpSpPr/>
          <p:nvPr/>
        </p:nvGrpSpPr>
        <p:grpSpPr>
          <a:xfrm>
            <a:off x="6215074" y="5357826"/>
            <a:ext cx="1643074" cy="307777"/>
            <a:chOff x="6215074" y="5357826"/>
            <a:chExt cx="1643074" cy="307777"/>
          </a:xfrm>
        </p:grpSpPr>
        <p:sp>
          <p:nvSpPr>
            <p:cNvPr id="189" name="188 Elipse">
              <a:hlinkClick r:id="" action="ppaction://noaction" highlightClick="1"/>
            </p:cNvPr>
            <p:cNvSpPr/>
            <p:nvPr/>
          </p:nvSpPr>
          <p:spPr>
            <a:xfrm>
              <a:off x="6215074" y="535782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0" name="189 CuadroTexto"/>
            <p:cNvSpPr txBox="1"/>
            <p:nvPr/>
          </p:nvSpPr>
          <p:spPr>
            <a:xfrm>
              <a:off x="6500826" y="5357826"/>
              <a:ext cx="1357322" cy="307777"/>
            </a:xfrm>
            <a:prstGeom prst="rect">
              <a:avLst/>
            </a:prstGeom>
            <a:noFill/>
          </p:spPr>
          <p:txBody>
            <a:bodyPr wrap="square" rtlCol="0">
              <a:spAutoFit/>
            </a:bodyPr>
            <a:lstStyle/>
            <a:p>
              <a:r>
                <a:rPr lang="es-ES" sz="1400" dirty="0" err="1" smtClean="0">
                  <a:latin typeface="Times New Roman" pitchFamily="18" charset="0"/>
                  <a:cs typeface="Times New Roman" pitchFamily="18" charset="0"/>
                </a:rPr>
                <a:t>Span</a:t>
              </a:r>
              <a:r>
                <a:rPr lang="es-ES" sz="1400" dirty="0" smtClean="0">
                  <a:latin typeface="Times New Roman" pitchFamily="18" charset="0"/>
                  <a:cs typeface="Times New Roman" pitchFamily="18" charset="0"/>
                </a:rPr>
                <a:t> de control</a:t>
              </a:r>
              <a:endParaRPr lang="es-ES" sz="1400" dirty="0">
                <a:latin typeface="Times New Roman" pitchFamily="18" charset="0"/>
                <a:cs typeface="Times New Roman" pitchFamily="18" charset="0"/>
              </a:endParaRPr>
            </a:p>
          </p:txBody>
        </p:sp>
      </p:grpSp>
      <p:grpSp>
        <p:nvGrpSpPr>
          <p:cNvPr id="86" name="85 Grupo"/>
          <p:cNvGrpSpPr/>
          <p:nvPr/>
        </p:nvGrpSpPr>
        <p:grpSpPr>
          <a:xfrm>
            <a:off x="6215074" y="5715016"/>
            <a:ext cx="1714512" cy="307777"/>
            <a:chOff x="6215074" y="5715016"/>
            <a:chExt cx="1714512" cy="307777"/>
          </a:xfrm>
        </p:grpSpPr>
        <p:sp>
          <p:nvSpPr>
            <p:cNvPr id="193" name="192 Rectángulo">
              <a:hlinkClick r:id="" action="ppaction://noaction" highlightClick="1"/>
            </p:cNvPr>
            <p:cNvSpPr/>
            <p:nvPr/>
          </p:nvSpPr>
          <p:spPr>
            <a:xfrm>
              <a:off x="6215074" y="5715016"/>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4" name="193 CuadroTexto"/>
            <p:cNvSpPr txBox="1"/>
            <p:nvPr/>
          </p:nvSpPr>
          <p:spPr>
            <a:xfrm>
              <a:off x="6500826" y="5715016"/>
              <a:ext cx="1428760" cy="307777"/>
            </a:xfrm>
            <a:prstGeom prst="rect">
              <a:avLst/>
            </a:prstGeom>
            <a:noFill/>
          </p:spPr>
          <p:txBody>
            <a:bodyPr wrap="square" rtlCol="0">
              <a:spAutoFit/>
            </a:bodyPr>
            <a:lstStyle/>
            <a:p>
              <a:r>
                <a:rPr lang="es-ES" sz="1400" dirty="0" smtClean="0">
                  <a:latin typeface="Times New Roman" pitchFamily="18" charset="0"/>
                  <a:cs typeface="Times New Roman" pitchFamily="18" charset="0"/>
                </a:rPr>
                <a:t>Nº de posiciones</a:t>
              </a:r>
              <a:endParaRPr lang="es-ES" sz="1400" dirty="0">
                <a:latin typeface="Times New Roman" pitchFamily="18" charset="0"/>
                <a:cs typeface="Times New Roman" pitchFamily="18" charset="0"/>
              </a:endParaRPr>
            </a:p>
          </p:txBody>
        </p:sp>
      </p:grpSp>
      <p:sp>
        <p:nvSpPr>
          <p:cNvPr id="199" name="198 CuadroTexto"/>
          <p:cNvSpPr txBox="1"/>
          <p:nvPr/>
        </p:nvSpPr>
        <p:spPr>
          <a:xfrm>
            <a:off x="5857884" y="6215082"/>
            <a:ext cx="2857520" cy="338554"/>
          </a:xfrm>
          <a:prstGeom prst="rect">
            <a:avLst/>
          </a:prstGeom>
          <a:noFill/>
        </p:spPr>
        <p:txBody>
          <a:bodyPr wrap="square" rtlCol="0">
            <a:spAutoFit/>
          </a:bodyPr>
          <a:lstStyle/>
          <a:p>
            <a:r>
              <a:rPr lang="es-ES" sz="1400" i="1" dirty="0" err="1" smtClean="0">
                <a:latin typeface="Arial" pitchFamily="34" charset="0"/>
                <a:cs typeface="Arial" pitchFamily="34" charset="0"/>
              </a:rPr>
              <a:t>Span</a:t>
            </a:r>
            <a:r>
              <a:rPr lang="es-ES" sz="1400" i="1" dirty="0" smtClean="0">
                <a:latin typeface="Arial" pitchFamily="34" charset="0"/>
                <a:cs typeface="Arial" pitchFamily="34" charset="0"/>
              </a:rPr>
              <a:t> de control medio</a:t>
            </a:r>
            <a:r>
              <a:rPr lang="es-ES" sz="1400" dirty="0" smtClean="0">
                <a:latin typeface="Arial" pitchFamily="34" charset="0"/>
                <a:cs typeface="Arial" pitchFamily="34" charset="0"/>
                <a:sym typeface="Wingdings" pitchFamily="2" charset="2"/>
              </a:rPr>
              <a:t> </a:t>
            </a:r>
            <a:r>
              <a:rPr lang="es-ES" sz="1500" dirty="0" smtClean="0">
                <a:solidFill>
                  <a:srgbClr val="FF0000"/>
                </a:solidFill>
                <a:latin typeface="Arial" pitchFamily="34" charset="0"/>
                <a:cs typeface="Arial" pitchFamily="34" charset="0"/>
                <a:sym typeface="Wingdings" pitchFamily="2" charset="2"/>
              </a:rPr>
              <a:t>20/7= </a:t>
            </a:r>
            <a:r>
              <a:rPr lang="es-ES" sz="1600" b="1" dirty="0" smtClean="0">
                <a:solidFill>
                  <a:srgbClr val="FF0000"/>
                </a:solidFill>
                <a:latin typeface="Arial" pitchFamily="34" charset="0"/>
                <a:cs typeface="Arial" pitchFamily="34" charset="0"/>
                <a:sym typeface="Wingdings" pitchFamily="2" charset="2"/>
              </a:rPr>
              <a:t>3</a:t>
            </a:r>
            <a:endParaRPr lang="es-ES" sz="1600" b="1" dirty="0">
              <a:solidFill>
                <a:srgbClr val="FF0000"/>
              </a:solidFill>
              <a:latin typeface="Arial" pitchFamily="34" charset="0"/>
              <a:cs typeface="Arial" pitchFamily="34" charset="0"/>
            </a:endParaRPr>
          </a:p>
        </p:txBody>
      </p:sp>
      <p:grpSp>
        <p:nvGrpSpPr>
          <p:cNvPr id="79" name="78 Grupo"/>
          <p:cNvGrpSpPr/>
          <p:nvPr/>
        </p:nvGrpSpPr>
        <p:grpSpPr>
          <a:xfrm>
            <a:off x="4357686" y="3357562"/>
            <a:ext cx="4572032" cy="3286148"/>
            <a:chOff x="4357686" y="3357562"/>
            <a:chExt cx="4572032" cy="3286148"/>
          </a:xfrm>
        </p:grpSpPr>
        <p:sp>
          <p:nvSpPr>
            <p:cNvPr id="191" name="190 Rectángulo"/>
            <p:cNvSpPr/>
            <p:nvPr/>
          </p:nvSpPr>
          <p:spPr>
            <a:xfrm>
              <a:off x="8643966" y="3357562"/>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3</a:t>
              </a:r>
              <a:endParaRPr lang="es-ES" dirty="0"/>
            </a:p>
          </p:txBody>
        </p:sp>
        <p:sp>
          <p:nvSpPr>
            <p:cNvPr id="192" name="191 Rectángulo"/>
            <p:cNvSpPr/>
            <p:nvPr/>
          </p:nvSpPr>
          <p:spPr>
            <a:xfrm>
              <a:off x="4786314" y="4572008"/>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5</a:t>
              </a:r>
              <a:endParaRPr lang="es-ES" dirty="0"/>
            </a:p>
          </p:txBody>
        </p:sp>
        <p:cxnSp>
          <p:nvCxnSpPr>
            <p:cNvPr id="196" name="195 Conector recto de flecha">
              <a:hlinkClick r:id="" action="ppaction://noaction" highlightClick="1"/>
            </p:cNvPr>
            <p:cNvCxnSpPr/>
            <p:nvPr/>
          </p:nvCxnSpPr>
          <p:spPr>
            <a:xfrm>
              <a:off x="4572000" y="4929198"/>
              <a:ext cx="714380" cy="158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8" name="AutoShape 22"/>
            <p:cNvSpPr>
              <a:spLocks noChangeArrowheads="1"/>
            </p:cNvSpPr>
            <p:nvPr/>
          </p:nvSpPr>
          <p:spPr bwMode="auto">
            <a:xfrm>
              <a:off x="4357686" y="5286388"/>
              <a:ext cx="1285884" cy="1357322"/>
            </a:xfrm>
            <a:prstGeom prst="wedgeRoundRectCallout">
              <a:avLst>
                <a:gd name="adj1" fmla="val -3472"/>
                <a:gd name="adj2" fmla="val -73903"/>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miter lim="800000"/>
              <a:headEnd/>
              <a:tailEnd/>
            </a:ln>
            <a:effectLst/>
          </p:spPr>
          <p:txBody>
            <a:bodyPr lIns="0" tIns="0" rIns="0" bIns="0"/>
            <a:lstStyle/>
            <a:p>
              <a:pPr algn="ctr"/>
              <a:r>
                <a:rPr lang="es-ES" sz="1200" i="1" dirty="0" smtClean="0">
                  <a:effectLst>
                    <a:outerShdw blurRad="38100" dist="38100" dir="2700000" algn="tl">
                      <a:srgbClr val="C0C0C0"/>
                    </a:outerShdw>
                  </a:effectLst>
                  <a:latin typeface="Arial" pitchFamily="34" charset="0"/>
                  <a:cs typeface="Arial" pitchFamily="34" charset="0"/>
                </a:rPr>
                <a:t>Son 5 trabajadores que según el proceso del pedido realizan tareas de impresión y </a:t>
              </a:r>
              <a:r>
                <a:rPr lang="es-ES" sz="1200" i="1" dirty="0" err="1" smtClean="0">
                  <a:effectLst>
                    <a:outerShdw blurRad="38100" dist="38100" dir="2700000" algn="tl">
                      <a:srgbClr val="C0C0C0"/>
                    </a:outerShdw>
                  </a:effectLst>
                  <a:latin typeface="Arial" pitchFamily="34" charset="0"/>
                  <a:cs typeface="Arial" pitchFamily="34" charset="0"/>
                </a:rPr>
                <a:t>postimpresión</a:t>
              </a:r>
              <a:endParaRPr lang="es-ES" sz="1200" i="1" dirty="0">
                <a:effectLst>
                  <a:outerShdw blurRad="38100" dist="38100" dir="2700000" algn="tl">
                    <a:srgbClr val="C0C0C0"/>
                  </a:outerShdw>
                </a:effectLst>
                <a:latin typeface="Arial" pitchFamily="34" charset="0"/>
                <a:cs typeface="Arial" pitchFamily="34" charset="0"/>
              </a:endParaRPr>
            </a:p>
          </p:txBody>
        </p:sp>
      </p:grpSp>
      <p:sp>
        <p:nvSpPr>
          <p:cNvPr id="71" name="70 Rectángulo"/>
          <p:cNvSpPr/>
          <p:nvPr/>
        </p:nvSpPr>
        <p:spPr>
          <a:xfrm>
            <a:off x="1142976" y="0"/>
            <a:ext cx="6643734" cy="86177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Organigrama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6" name="75 Botón de acción: Inicio">
            <a:hlinkClick r:id="" action="ppaction://hlinkshowjump?jump=firstslide" highlightClick="1"/>
          </p:cNvPr>
          <p:cNvSpPr/>
          <p:nvPr/>
        </p:nvSpPr>
        <p:spPr>
          <a:xfrm>
            <a:off x="8072462" y="5786454"/>
            <a:ext cx="785818"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2" name="81 CuadroTexto"/>
          <p:cNvSpPr txBox="1"/>
          <p:nvPr/>
        </p:nvSpPr>
        <p:spPr>
          <a:xfrm>
            <a:off x="8001024" y="5357826"/>
            <a:ext cx="857244" cy="307777"/>
          </a:xfrm>
          <a:prstGeom prst="rect">
            <a:avLst/>
          </a:prstGeom>
          <a:noFill/>
          <a:ln w="25400">
            <a:solidFill>
              <a:srgbClr val="FFC000"/>
            </a:solidFill>
            <a:prstDash val="dash"/>
          </a:ln>
          <a:effectLst/>
          <a:scene3d>
            <a:camera prst="orthographicFront"/>
            <a:lightRig rig="threePt" dir="t"/>
          </a:scene3d>
          <a:sp3d>
            <a:bevelT w="139700" prst="cross"/>
          </a:sp3d>
        </p:spPr>
        <p:txBody>
          <a:bodyPr wrap="square" rtlCol="0">
            <a:spAutoFit/>
          </a:bodyPr>
          <a:lstStyle/>
          <a:p>
            <a:pPr algn="ctr"/>
            <a:r>
              <a:rPr lang="es-ES" sz="1400" b="1" i="1" dirty="0" smtClean="0">
                <a:solidFill>
                  <a:srgbClr val="FFC000"/>
                </a:solidFill>
                <a:latin typeface="Arial" pitchFamily="34" charset="0"/>
                <a:cs typeface="Arial" pitchFamily="34" charset="0"/>
              </a:rPr>
              <a:t>Niveles</a:t>
            </a:r>
            <a:endParaRPr lang="es-ES" sz="1400" b="1" i="1" dirty="0">
              <a:solidFill>
                <a:srgbClr val="FFC000"/>
              </a:solidFill>
              <a:latin typeface="Arial" pitchFamily="34" charset="0"/>
              <a:cs typeface="Arial" pitchFamily="34" charset="0"/>
            </a:endParaRPr>
          </a:p>
        </p:txBody>
      </p:sp>
      <p:sp>
        <p:nvSpPr>
          <p:cNvPr id="21" name="20 CuadroTexto"/>
          <p:cNvSpPr txBox="1"/>
          <p:nvPr/>
        </p:nvSpPr>
        <p:spPr>
          <a:xfrm>
            <a:off x="214282" y="3357562"/>
            <a:ext cx="1571636"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AUXILIAR ADMINISTRACIÓN</a:t>
            </a:r>
            <a:endParaRPr lang="es-ES" sz="1200" dirty="0">
              <a:latin typeface="Times New Roman" pitchFamily="18" charset="0"/>
              <a:cs typeface="Times New Roman" pitchFamily="18" charset="0"/>
            </a:endParaRPr>
          </a:p>
        </p:txBody>
      </p:sp>
      <p:sp>
        <p:nvSpPr>
          <p:cNvPr id="12" name="11 CuadroTexto"/>
          <p:cNvSpPr txBox="1"/>
          <p:nvPr/>
        </p:nvSpPr>
        <p:spPr>
          <a:xfrm>
            <a:off x="1000100" y="2214554"/>
            <a:ext cx="1571636"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JEFE ADMINISTRACIÓN</a:t>
            </a:r>
            <a:endParaRPr lang="es-ES" sz="1200" dirty="0">
              <a:latin typeface="Times New Roman" pitchFamily="18" charset="0"/>
              <a:cs typeface="Times New Roman" pitchFamily="18" charset="0"/>
            </a:endParaRPr>
          </a:p>
        </p:txBody>
      </p:sp>
      <p:sp>
        <p:nvSpPr>
          <p:cNvPr id="22" name="21 CuadroTexto"/>
          <p:cNvSpPr txBox="1"/>
          <p:nvPr/>
        </p:nvSpPr>
        <p:spPr>
          <a:xfrm>
            <a:off x="2000232" y="3357562"/>
            <a:ext cx="1143008"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ATENCIÓN AL CLIENTE</a:t>
            </a:r>
            <a:endParaRPr lang="es-ES" sz="1200" dirty="0">
              <a:latin typeface="Times New Roman" pitchFamily="18" charset="0"/>
              <a:cs typeface="Times New Roman" pitchFamily="18" charset="0"/>
            </a:endParaRPr>
          </a:p>
        </p:txBody>
      </p:sp>
      <p:sp>
        <p:nvSpPr>
          <p:cNvPr id="25" name="24 CuadroTexto"/>
          <p:cNvSpPr txBox="1"/>
          <p:nvPr/>
        </p:nvSpPr>
        <p:spPr>
          <a:xfrm>
            <a:off x="5857884" y="1285860"/>
            <a:ext cx="1714512"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RESPONSABLE COMPRAS Y COSTES</a:t>
            </a:r>
            <a:endParaRPr lang="es-ES" sz="1200" dirty="0">
              <a:latin typeface="Times New Roman" pitchFamily="18" charset="0"/>
              <a:cs typeface="Times New Roman" pitchFamily="18" charset="0"/>
            </a:endParaRPr>
          </a:p>
        </p:txBody>
      </p:sp>
      <p:sp>
        <p:nvSpPr>
          <p:cNvPr id="26" name="25 CuadroTexto"/>
          <p:cNvSpPr txBox="1"/>
          <p:nvPr/>
        </p:nvSpPr>
        <p:spPr>
          <a:xfrm>
            <a:off x="4500562" y="928670"/>
            <a:ext cx="1000132" cy="276999"/>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GERENTE</a:t>
            </a:r>
            <a:endParaRPr lang="es-ES" sz="1200" dirty="0">
              <a:latin typeface="Times New Roman" pitchFamily="18" charset="0"/>
              <a:cs typeface="Times New Roman" pitchFamily="18" charset="0"/>
            </a:endParaRPr>
          </a:p>
        </p:txBody>
      </p:sp>
      <p:sp>
        <p:nvSpPr>
          <p:cNvPr id="27" name="26 CuadroTexto">
            <a:hlinkClick r:id="rId2" action="ppaction://hlinksldjump"/>
          </p:cNvPr>
          <p:cNvSpPr txBox="1"/>
          <p:nvPr/>
        </p:nvSpPr>
        <p:spPr>
          <a:xfrm>
            <a:off x="4214810" y="2214554"/>
            <a:ext cx="1571636" cy="276999"/>
          </a:xfrm>
          <a:prstGeom prst="rect">
            <a:avLst/>
          </a:prstGeom>
          <a:solidFill>
            <a:schemeClr val="accent6">
              <a:lumMod val="75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JEFE PRODUCCIÓN</a:t>
            </a:r>
            <a:endParaRPr lang="es-ES" sz="1200" dirty="0">
              <a:latin typeface="Times New Roman" pitchFamily="18" charset="0"/>
              <a:cs typeface="Times New Roman" pitchFamily="18" charset="0"/>
            </a:endParaRPr>
          </a:p>
        </p:txBody>
      </p:sp>
      <p:sp>
        <p:nvSpPr>
          <p:cNvPr id="37" name="36 CuadroTexto">
            <a:hlinkClick r:id="rId3" action="ppaction://hlinksldjump"/>
          </p:cNvPr>
          <p:cNvSpPr txBox="1"/>
          <p:nvPr/>
        </p:nvSpPr>
        <p:spPr>
          <a:xfrm>
            <a:off x="3500430" y="3357562"/>
            <a:ext cx="857256" cy="461665"/>
          </a:xfrm>
          <a:prstGeom prst="rect">
            <a:avLst/>
          </a:prstGeom>
          <a:solidFill>
            <a:schemeClr val="accent6">
              <a:lumMod val="75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JEFE TALLER</a:t>
            </a:r>
            <a:endParaRPr lang="es-ES" sz="1200" dirty="0">
              <a:latin typeface="Times New Roman" pitchFamily="18" charset="0"/>
              <a:cs typeface="Times New Roman" pitchFamily="18" charset="0"/>
            </a:endParaRPr>
          </a:p>
        </p:txBody>
      </p:sp>
      <p:sp>
        <p:nvSpPr>
          <p:cNvPr id="38" name="37 CuadroTexto"/>
          <p:cNvSpPr txBox="1"/>
          <p:nvPr/>
        </p:nvSpPr>
        <p:spPr>
          <a:xfrm>
            <a:off x="5429256" y="3357562"/>
            <a:ext cx="1428760" cy="276999"/>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PRESUPUESTOS</a:t>
            </a:r>
            <a:endParaRPr lang="es-ES" sz="1200" dirty="0">
              <a:latin typeface="Times New Roman" pitchFamily="18" charset="0"/>
              <a:cs typeface="Times New Roman" pitchFamily="18" charset="0"/>
            </a:endParaRPr>
          </a:p>
        </p:txBody>
      </p:sp>
      <p:sp>
        <p:nvSpPr>
          <p:cNvPr id="52" name="51 CuadroTexto">
            <a:hlinkClick r:id="rId4" action="ppaction://hlinksldjump"/>
          </p:cNvPr>
          <p:cNvSpPr txBox="1"/>
          <p:nvPr/>
        </p:nvSpPr>
        <p:spPr>
          <a:xfrm>
            <a:off x="1285852" y="4572008"/>
            <a:ext cx="1428760" cy="461665"/>
          </a:xfrm>
          <a:prstGeom prst="rect">
            <a:avLst/>
          </a:prstGeom>
          <a:solidFill>
            <a:schemeClr val="accent6">
              <a:lumMod val="75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JEFE PREIMPRESIÓN</a:t>
            </a:r>
            <a:endParaRPr lang="es-ES" sz="1200" dirty="0">
              <a:latin typeface="Times New Roman" pitchFamily="18" charset="0"/>
              <a:cs typeface="Times New Roman" pitchFamily="18" charset="0"/>
            </a:endParaRPr>
          </a:p>
        </p:txBody>
      </p:sp>
      <p:sp>
        <p:nvSpPr>
          <p:cNvPr id="53" name="52 CuadroTexto"/>
          <p:cNvSpPr txBox="1"/>
          <p:nvPr/>
        </p:nvSpPr>
        <p:spPr>
          <a:xfrm>
            <a:off x="3286116" y="4572008"/>
            <a:ext cx="1357322" cy="276999"/>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OP. IMPRESIÓN</a:t>
            </a:r>
            <a:endParaRPr lang="es-ES" sz="1200" dirty="0">
              <a:latin typeface="Times New Roman" pitchFamily="18" charset="0"/>
              <a:cs typeface="Times New Roman" pitchFamily="18" charset="0"/>
            </a:endParaRPr>
          </a:p>
        </p:txBody>
      </p:sp>
      <p:sp>
        <p:nvSpPr>
          <p:cNvPr id="54" name="53 CuadroTexto"/>
          <p:cNvSpPr txBox="1"/>
          <p:nvPr/>
        </p:nvSpPr>
        <p:spPr>
          <a:xfrm>
            <a:off x="5286380" y="4572008"/>
            <a:ext cx="1428760"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OP. POST IMPRESIÓN</a:t>
            </a:r>
            <a:endParaRPr lang="es-ES" sz="1200" dirty="0">
              <a:latin typeface="Times New Roman" pitchFamily="18" charset="0"/>
              <a:cs typeface="Times New Roman" pitchFamily="18" charset="0"/>
            </a:endParaRPr>
          </a:p>
        </p:txBody>
      </p:sp>
      <p:sp>
        <p:nvSpPr>
          <p:cNvPr id="68" name="67 CuadroTexto"/>
          <p:cNvSpPr txBox="1"/>
          <p:nvPr/>
        </p:nvSpPr>
        <p:spPr>
          <a:xfrm>
            <a:off x="500034" y="5643578"/>
            <a:ext cx="1285884"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OPERARIOS PREIMPRESIÓN</a:t>
            </a:r>
            <a:endParaRPr lang="es-ES" sz="1200" dirty="0">
              <a:latin typeface="Times New Roman" pitchFamily="18" charset="0"/>
              <a:cs typeface="Times New Roman" pitchFamily="18" charset="0"/>
            </a:endParaRPr>
          </a:p>
        </p:txBody>
      </p:sp>
      <p:sp>
        <p:nvSpPr>
          <p:cNvPr id="69" name="68 CuadroTexto"/>
          <p:cNvSpPr txBox="1"/>
          <p:nvPr/>
        </p:nvSpPr>
        <p:spPr>
          <a:xfrm>
            <a:off x="2214546" y="5643578"/>
            <a:ext cx="1285884"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MONTAJE PREIMPRESIÓN</a:t>
            </a:r>
            <a:endParaRPr lang="es-ES" sz="1200" dirty="0">
              <a:latin typeface="Times New Roman" pitchFamily="18" charset="0"/>
              <a:cs typeface="Times New Roman" pitchFamily="18" charset="0"/>
            </a:endParaRPr>
          </a:p>
        </p:txBody>
      </p:sp>
      <p:sp>
        <p:nvSpPr>
          <p:cNvPr id="73" name="72 CuadroTexto"/>
          <p:cNvSpPr txBox="1"/>
          <p:nvPr/>
        </p:nvSpPr>
        <p:spPr>
          <a:xfrm>
            <a:off x="2428860" y="6396335"/>
            <a:ext cx="857256"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TÉCNICOCTP</a:t>
            </a:r>
            <a:endParaRPr lang="es-ES" sz="1200" dirty="0">
              <a:latin typeface="Times New Roman" pitchFamily="18" charset="0"/>
              <a:cs typeface="Times New Roman" pitchFamily="18" charset="0"/>
            </a:endParaRPr>
          </a:p>
        </p:txBody>
      </p:sp>
      <p:sp>
        <p:nvSpPr>
          <p:cNvPr id="74" name="73 CuadroTexto"/>
          <p:cNvSpPr txBox="1"/>
          <p:nvPr/>
        </p:nvSpPr>
        <p:spPr>
          <a:xfrm>
            <a:off x="7429520" y="2214554"/>
            <a:ext cx="1143008" cy="461665"/>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JEFE DE VENTAS</a:t>
            </a:r>
            <a:endParaRPr lang="es-ES" sz="1200" dirty="0">
              <a:latin typeface="Times New Roman" pitchFamily="18" charset="0"/>
              <a:cs typeface="Times New Roman" pitchFamily="18" charset="0"/>
            </a:endParaRPr>
          </a:p>
        </p:txBody>
      </p:sp>
      <p:sp>
        <p:nvSpPr>
          <p:cNvPr id="77" name="76 CuadroTexto"/>
          <p:cNvSpPr txBox="1"/>
          <p:nvPr/>
        </p:nvSpPr>
        <p:spPr>
          <a:xfrm>
            <a:off x="7429520" y="3357562"/>
            <a:ext cx="1143008" cy="276999"/>
          </a:xfrm>
          <a:prstGeom prst="rect">
            <a:avLst/>
          </a:prstGeom>
          <a:solidFill>
            <a:schemeClr val="tx2">
              <a:lumMod val="60000"/>
              <a:lumOff val="40000"/>
            </a:schemeClr>
          </a:solidFill>
          <a:ln w="28575">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sz="1200" dirty="0" smtClean="0">
                <a:latin typeface="Times New Roman" pitchFamily="18" charset="0"/>
                <a:cs typeface="Times New Roman" pitchFamily="18" charset="0"/>
              </a:rPr>
              <a:t>COMERCIAL</a:t>
            </a:r>
            <a:endParaRPr lang="es-ES" sz="12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down)">
                                      <p:cBhvr>
                                        <p:cTn id="7" dur="580">
                                          <p:stCondLst>
                                            <p:cond delay="0"/>
                                          </p:stCondLst>
                                        </p:cTn>
                                        <p:tgtEl>
                                          <p:spTgt spid="78"/>
                                        </p:tgtEl>
                                      </p:cBhvr>
                                    </p:animEffect>
                                    <p:anim calcmode="lin" valueType="num">
                                      <p:cBhvr>
                                        <p:cTn id="8" dur="1822" tmFilter="0,0; 0.14,0.36; 0.43,0.73; 0.71,0.91; 1.0,1.0">
                                          <p:stCondLst>
                                            <p:cond delay="0"/>
                                          </p:stCondLst>
                                        </p:cTn>
                                        <p:tgtEl>
                                          <p:spTgt spid="7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8"/>
                                        </p:tgtEl>
                                        <p:attrNameLst>
                                          <p:attrName>ppt_y</p:attrName>
                                        </p:attrNameLst>
                                      </p:cBhvr>
                                      <p:tavLst>
                                        <p:tav tm="0" fmla="#ppt_y-sin(pi*$)/81">
                                          <p:val>
                                            <p:fltVal val="0"/>
                                          </p:val>
                                        </p:tav>
                                        <p:tav tm="100000">
                                          <p:val>
                                            <p:fltVal val="1"/>
                                          </p:val>
                                        </p:tav>
                                      </p:tavLst>
                                    </p:anim>
                                    <p:animScale>
                                      <p:cBhvr>
                                        <p:cTn id="13" dur="26">
                                          <p:stCondLst>
                                            <p:cond delay="650"/>
                                          </p:stCondLst>
                                        </p:cTn>
                                        <p:tgtEl>
                                          <p:spTgt spid="78"/>
                                        </p:tgtEl>
                                      </p:cBhvr>
                                      <p:to x="100000" y="60000"/>
                                    </p:animScale>
                                    <p:animScale>
                                      <p:cBhvr>
                                        <p:cTn id="14" dur="166" decel="50000">
                                          <p:stCondLst>
                                            <p:cond delay="676"/>
                                          </p:stCondLst>
                                        </p:cTn>
                                        <p:tgtEl>
                                          <p:spTgt spid="78"/>
                                        </p:tgtEl>
                                      </p:cBhvr>
                                      <p:to x="100000" y="100000"/>
                                    </p:animScale>
                                    <p:animScale>
                                      <p:cBhvr>
                                        <p:cTn id="15" dur="26">
                                          <p:stCondLst>
                                            <p:cond delay="1312"/>
                                          </p:stCondLst>
                                        </p:cTn>
                                        <p:tgtEl>
                                          <p:spTgt spid="78"/>
                                        </p:tgtEl>
                                      </p:cBhvr>
                                      <p:to x="100000" y="80000"/>
                                    </p:animScale>
                                    <p:animScale>
                                      <p:cBhvr>
                                        <p:cTn id="16" dur="166" decel="50000">
                                          <p:stCondLst>
                                            <p:cond delay="1338"/>
                                          </p:stCondLst>
                                        </p:cTn>
                                        <p:tgtEl>
                                          <p:spTgt spid="78"/>
                                        </p:tgtEl>
                                      </p:cBhvr>
                                      <p:to x="100000" y="100000"/>
                                    </p:animScale>
                                    <p:animScale>
                                      <p:cBhvr>
                                        <p:cTn id="17" dur="26">
                                          <p:stCondLst>
                                            <p:cond delay="1642"/>
                                          </p:stCondLst>
                                        </p:cTn>
                                        <p:tgtEl>
                                          <p:spTgt spid="78"/>
                                        </p:tgtEl>
                                      </p:cBhvr>
                                      <p:to x="100000" y="90000"/>
                                    </p:animScale>
                                    <p:animScale>
                                      <p:cBhvr>
                                        <p:cTn id="18" dur="166" decel="50000">
                                          <p:stCondLst>
                                            <p:cond delay="1668"/>
                                          </p:stCondLst>
                                        </p:cTn>
                                        <p:tgtEl>
                                          <p:spTgt spid="78"/>
                                        </p:tgtEl>
                                      </p:cBhvr>
                                      <p:to x="100000" y="100000"/>
                                    </p:animScale>
                                    <p:animScale>
                                      <p:cBhvr>
                                        <p:cTn id="19" dur="26">
                                          <p:stCondLst>
                                            <p:cond delay="1808"/>
                                          </p:stCondLst>
                                        </p:cTn>
                                        <p:tgtEl>
                                          <p:spTgt spid="78"/>
                                        </p:tgtEl>
                                      </p:cBhvr>
                                      <p:to x="100000" y="95000"/>
                                    </p:animScale>
                                    <p:animScale>
                                      <p:cBhvr>
                                        <p:cTn id="20" dur="166" decel="50000">
                                          <p:stCondLst>
                                            <p:cond delay="1834"/>
                                          </p:stCondLst>
                                        </p:cTn>
                                        <p:tgtEl>
                                          <p:spTgt spid="7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6" restart="whenNotActive" fill="hold" evtFilter="cancelBubble" nodeType="interactiveSeq">
                <p:stCondLst>
                  <p:cond evt="onClick" delay="0">
                    <p:tgtEl>
                      <p:spTgt spid="85"/>
                    </p:tgtEl>
                  </p:cond>
                </p:stCondLst>
                <p:endSync evt="end" delay="0">
                  <p:rtn val="all"/>
                </p:endSync>
                <p:childTnLst>
                  <p:par>
                    <p:cTn id="27" fill="hold">
                      <p:stCondLst>
                        <p:cond delay="0"/>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80">
                                          <p:stCondLst>
                                            <p:cond delay="0"/>
                                          </p:stCondLst>
                                        </p:cTn>
                                        <p:tgtEl>
                                          <p:spTgt spid="78"/>
                                        </p:tgtEl>
                                      </p:cBhvr>
                                    </p:animEffect>
                                    <p:anim calcmode="lin" valueType="num">
                                      <p:cBhvr>
                                        <p:cTn id="32" dur="1822" tmFilter="0,0; 0.14,0.36; 0.43,0.73; 0.71,0.91; 1.0,1.0">
                                          <p:stCondLst>
                                            <p:cond delay="0"/>
                                          </p:stCondLst>
                                        </p:cTn>
                                        <p:tgtEl>
                                          <p:spTgt spid="78"/>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78"/>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78"/>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78"/>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78"/>
                                        </p:tgtEl>
                                        <p:attrNameLst>
                                          <p:attrName>ppt_y</p:attrName>
                                        </p:attrNameLst>
                                      </p:cBhvr>
                                      <p:tavLst>
                                        <p:tav tm="0" fmla="#ppt_y-sin(pi*$)/81">
                                          <p:val>
                                            <p:fltVal val="0"/>
                                          </p:val>
                                        </p:tav>
                                        <p:tav tm="100000">
                                          <p:val>
                                            <p:fltVal val="1"/>
                                          </p:val>
                                        </p:tav>
                                      </p:tavLst>
                                    </p:anim>
                                    <p:animScale>
                                      <p:cBhvr>
                                        <p:cTn id="37" dur="26">
                                          <p:stCondLst>
                                            <p:cond delay="650"/>
                                          </p:stCondLst>
                                        </p:cTn>
                                        <p:tgtEl>
                                          <p:spTgt spid="78"/>
                                        </p:tgtEl>
                                      </p:cBhvr>
                                      <p:to x="100000" y="60000"/>
                                    </p:animScale>
                                    <p:animScale>
                                      <p:cBhvr>
                                        <p:cTn id="38" dur="166" decel="50000">
                                          <p:stCondLst>
                                            <p:cond delay="676"/>
                                          </p:stCondLst>
                                        </p:cTn>
                                        <p:tgtEl>
                                          <p:spTgt spid="78"/>
                                        </p:tgtEl>
                                      </p:cBhvr>
                                      <p:to x="100000" y="100000"/>
                                    </p:animScale>
                                    <p:animScale>
                                      <p:cBhvr>
                                        <p:cTn id="39" dur="26">
                                          <p:stCondLst>
                                            <p:cond delay="1312"/>
                                          </p:stCondLst>
                                        </p:cTn>
                                        <p:tgtEl>
                                          <p:spTgt spid="78"/>
                                        </p:tgtEl>
                                      </p:cBhvr>
                                      <p:to x="100000" y="80000"/>
                                    </p:animScale>
                                    <p:animScale>
                                      <p:cBhvr>
                                        <p:cTn id="40" dur="166" decel="50000">
                                          <p:stCondLst>
                                            <p:cond delay="1338"/>
                                          </p:stCondLst>
                                        </p:cTn>
                                        <p:tgtEl>
                                          <p:spTgt spid="78"/>
                                        </p:tgtEl>
                                      </p:cBhvr>
                                      <p:to x="100000" y="100000"/>
                                    </p:animScale>
                                    <p:animScale>
                                      <p:cBhvr>
                                        <p:cTn id="41" dur="26">
                                          <p:stCondLst>
                                            <p:cond delay="1642"/>
                                          </p:stCondLst>
                                        </p:cTn>
                                        <p:tgtEl>
                                          <p:spTgt spid="78"/>
                                        </p:tgtEl>
                                      </p:cBhvr>
                                      <p:to x="100000" y="90000"/>
                                    </p:animScale>
                                    <p:animScale>
                                      <p:cBhvr>
                                        <p:cTn id="42" dur="166" decel="50000">
                                          <p:stCondLst>
                                            <p:cond delay="1668"/>
                                          </p:stCondLst>
                                        </p:cTn>
                                        <p:tgtEl>
                                          <p:spTgt spid="78"/>
                                        </p:tgtEl>
                                      </p:cBhvr>
                                      <p:to x="100000" y="100000"/>
                                    </p:animScale>
                                    <p:animScale>
                                      <p:cBhvr>
                                        <p:cTn id="43" dur="26">
                                          <p:stCondLst>
                                            <p:cond delay="1808"/>
                                          </p:stCondLst>
                                        </p:cTn>
                                        <p:tgtEl>
                                          <p:spTgt spid="78"/>
                                        </p:tgtEl>
                                      </p:cBhvr>
                                      <p:to x="100000" y="95000"/>
                                    </p:animScale>
                                    <p:animScale>
                                      <p:cBhvr>
                                        <p:cTn id="44" dur="166" decel="50000">
                                          <p:stCondLst>
                                            <p:cond delay="1834"/>
                                          </p:stCondLst>
                                        </p:cTn>
                                        <p:tgtEl>
                                          <p:spTgt spid="78"/>
                                        </p:tgtEl>
                                      </p:cBhvr>
                                      <p:to x="100000" y="100000"/>
                                    </p:animScale>
                                  </p:childTnLst>
                                </p:cTn>
                              </p:par>
                            </p:childTnLst>
                          </p:cTn>
                        </p:par>
                      </p:childTnLst>
                    </p:cTn>
                  </p:par>
                </p:childTnLst>
              </p:cTn>
              <p:nextCondLst>
                <p:cond evt="onClick" delay="0">
                  <p:tgtEl>
                    <p:spTgt spid="85"/>
                  </p:tgtEl>
                </p:cond>
              </p:nextCondLst>
            </p:seq>
            <p:seq concurrent="1" nextAc="seek">
              <p:cTn id="45" restart="whenNotActive" fill="hold" evtFilter="cancelBubble" nodeType="interactiveSeq">
                <p:stCondLst>
                  <p:cond evt="onClick" delay="0">
                    <p:tgtEl>
                      <p:spTgt spid="86"/>
                    </p:tgtEl>
                  </p:cond>
                </p:stCondLst>
                <p:endSync evt="end" delay="0">
                  <p:rtn val="all"/>
                </p:endSync>
                <p:childTnLst>
                  <p:par>
                    <p:cTn id="46" fill="hold">
                      <p:stCondLst>
                        <p:cond delay="0"/>
                      </p:stCondLst>
                      <p:childTnLst>
                        <p:par>
                          <p:cTn id="47" fill="hold">
                            <p:stCondLst>
                              <p:cond delay="0"/>
                            </p:stCondLst>
                            <p:childTnLst>
                              <p:par>
                                <p:cTn id="48" presetID="5" presetClass="entr" presetSubtype="10" fill="hold" nodeType="click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checkerboard(across)">
                                      <p:cBhvr>
                                        <p:cTn id="50" dur="500"/>
                                        <p:tgtEl>
                                          <p:spTgt spid="79"/>
                                        </p:tgtEl>
                                      </p:cBhvr>
                                    </p:animEffect>
                                  </p:childTnLst>
                                </p:cTn>
                              </p:par>
                            </p:childTnLst>
                          </p:cTn>
                        </p:par>
                      </p:childTnLst>
                    </p:cTn>
                  </p:par>
                </p:childTnLst>
              </p:cTn>
              <p:nextCondLst>
                <p:cond evt="onClick" delay="0">
                  <p:tgtEl>
                    <p:spTgt spid="86"/>
                  </p:tgtEl>
                </p:cond>
              </p:nextCondLst>
            </p:seq>
            <p:seq concurrent="1" nextAc="seek">
              <p:cTn id="51" restart="whenNotActive" fill="hold" evtFilter="cancelBubble" nodeType="interactiveSeq">
                <p:stCondLst>
                  <p:cond evt="onClick" delay="0">
                    <p:tgtEl>
                      <p:spTgt spid="82"/>
                    </p:tgtEl>
                  </p:cond>
                </p:stCondLst>
                <p:endSync evt="end" delay="0">
                  <p:rtn val="all"/>
                </p:endSync>
                <p:childTnLst>
                  <p:par>
                    <p:cTn id="52" fill="hold">
                      <p:stCondLst>
                        <p:cond delay="0"/>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84"/>
                                        </p:tgtEl>
                                        <p:attrNameLst>
                                          <p:attrName>style.visibility</p:attrName>
                                        </p:attrNameLst>
                                      </p:cBhvr>
                                      <p:to>
                                        <p:strVal val="visible"/>
                                      </p:to>
                                    </p:set>
                                    <p:animEffect transition="in" filter="wipe(down)">
                                      <p:cBhvr>
                                        <p:cTn id="56" dur="1000"/>
                                        <p:tgtEl>
                                          <p:spTgt spid="84"/>
                                        </p:tgtEl>
                                      </p:cBhvr>
                                    </p:animEffect>
                                  </p:childTnLst>
                                </p:cTn>
                              </p:par>
                            </p:childTnLst>
                          </p:cTn>
                        </p:par>
                      </p:childTnLst>
                    </p:cTn>
                  </p:par>
                </p:childTnLst>
              </p:cTn>
              <p:nextCondLst>
                <p:cond evt="onClick" delay="0">
                  <p:tgtEl>
                    <p:spTgt spid="8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0"/>
            <a:ext cx="8572560" cy="1143000"/>
          </a:xfrm>
        </p:spPr>
        <p:txBody>
          <a:bodyPr>
            <a:noAutofit/>
          </a:bodyPr>
          <a:lstStyle/>
          <a:p>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Descripción Puestos de Trabajo </a:t>
            </a:r>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a:t>
            </a:r>
            <a:endParaRPr lang="es-ES" sz="4200" dirty="0">
              <a:latin typeface="Times New Roman" pitchFamily="18" charset="0"/>
              <a:cs typeface="Times New Roman" pitchFamily="18" charset="0"/>
            </a:endParaRPr>
          </a:p>
        </p:txBody>
      </p:sp>
      <p:sp>
        <p:nvSpPr>
          <p:cNvPr id="3" name="2 Marcador de contenido"/>
          <p:cNvSpPr>
            <a:spLocks noGrp="1"/>
          </p:cNvSpPr>
          <p:nvPr>
            <p:ph idx="1"/>
          </p:nvPr>
        </p:nvSpPr>
        <p:spPr>
          <a:xfrm>
            <a:off x="500034" y="1285860"/>
            <a:ext cx="8229600" cy="4525963"/>
          </a:xfrm>
        </p:spPr>
        <p:txBody>
          <a:bodyPr/>
          <a:lstStyle/>
          <a:p>
            <a:r>
              <a:rPr lang="es-ES" sz="1800" b="1" dirty="0" smtClean="0">
                <a:latin typeface="Agency FB" pitchFamily="34" charset="0"/>
                <a:cs typeface="Arial" pitchFamily="34" charset="0"/>
              </a:rPr>
              <a:t>Título del Puesto: </a:t>
            </a:r>
            <a:r>
              <a:rPr lang="es-ES" sz="1600" dirty="0" smtClean="0">
                <a:latin typeface="Bell MT" pitchFamily="18" charset="0"/>
                <a:cs typeface="Arial" pitchFamily="34" charset="0"/>
              </a:rPr>
              <a:t>Jefe de Producción.</a:t>
            </a:r>
          </a:p>
          <a:p>
            <a:r>
              <a:rPr lang="es-ES" sz="1800" b="1" dirty="0" smtClean="0">
                <a:latin typeface="Agency FB" pitchFamily="34" charset="0"/>
                <a:cs typeface="Arial" pitchFamily="34" charset="0"/>
              </a:rPr>
              <a:t>Responsabilidad ante: </a:t>
            </a:r>
            <a:r>
              <a:rPr lang="es-ES" sz="1600" dirty="0" smtClean="0">
                <a:latin typeface="Bell MT" pitchFamily="18" charset="0"/>
                <a:cs typeface="Arial" pitchFamily="34" charset="0"/>
              </a:rPr>
              <a:t>Depende directamente del Gerente.</a:t>
            </a:r>
          </a:p>
          <a:p>
            <a:r>
              <a:rPr lang="es-ES" sz="1800" b="1" dirty="0" smtClean="0">
                <a:latin typeface="Agency FB" pitchFamily="34" charset="0"/>
                <a:cs typeface="Arial" pitchFamily="34" charset="0"/>
              </a:rPr>
              <a:t>Unidades directamente subordinadas: </a:t>
            </a:r>
            <a:r>
              <a:rPr lang="es-ES" sz="1600" dirty="0" smtClean="0">
                <a:latin typeface="Bell MT" pitchFamily="18" charset="0"/>
                <a:cs typeface="Arial" pitchFamily="34" charset="0"/>
              </a:rPr>
              <a:t>Jefe de Taller y Presupuestos.</a:t>
            </a:r>
          </a:p>
          <a:p>
            <a:r>
              <a:rPr lang="es-ES" sz="1800" b="1" dirty="0" smtClean="0">
                <a:latin typeface="Agency FB" pitchFamily="34" charset="0"/>
                <a:cs typeface="Arial" pitchFamily="34" charset="0"/>
              </a:rPr>
              <a:t>Función Básica: </a:t>
            </a:r>
            <a:r>
              <a:rPr lang="es-ES" sz="1600" dirty="0" smtClean="0">
                <a:latin typeface="Bell MT" pitchFamily="18" charset="0"/>
                <a:cs typeface="Arial" pitchFamily="34" charset="0"/>
              </a:rPr>
              <a:t>Estructurar el plan de producción semanalmente de forma que se aproveche al máximo el tiempo disponible.</a:t>
            </a:r>
          </a:p>
          <a:p>
            <a:r>
              <a:rPr lang="es-ES" sz="1800" b="1" dirty="0" smtClean="0">
                <a:latin typeface="Agency FB" pitchFamily="34" charset="0"/>
                <a:cs typeface="Arial" pitchFamily="34" charset="0"/>
              </a:rPr>
              <a:t>Funciones Específicas</a:t>
            </a:r>
            <a:r>
              <a:rPr lang="es-ES" sz="1600" dirty="0" smtClean="0">
                <a:latin typeface="Bell MT" pitchFamily="18" charset="0"/>
                <a:cs typeface="Arial" pitchFamily="34" charset="0"/>
              </a:rPr>
              <a:t>:</a:t>
            </a:r>
          </a:p>
          <a:p>
            <a:pPr lvl="1"/>
            <a:r>
              <a:rPr lang="es-ES" sz="1600" dirty="0" smtClean="0">
                <a:latin typeface="Bell MT" pitchFamily="18" charset="0"/>
                <a:cs typeface="Arial" pitchFamily="34" charset="0"/>
              </a:rPr>
              <a:t>Supervisar el corrector funcionamiento de la sección de presupuestos.</a:t>
            </a:r>
          </a:p>
          <a:p>
            <a:pPr lvl="1"/>
            <a:r>
              <a:rPr lang="es-ES" sz="1600" dirty="0" smtClean="0">
                <a:latin typeface="Bell MT" pitchFamily="18" charset="0"/>
                <a:cs typeface="Arial" pitchFamily="34" charset="0"/>
              </a:rPr>
              <a:t>Fijará la producción semanal acordando los términos con el Jefe de Taller.</a:t>
            </a:r>
          </a:p>
          <a:p>
            <a:pPr lvl="1"/>
            <a:r>
              <a:rPr lang="es-ES" sz="1600" dirty="0" smtClean="0">
                <a:latin typeface="Bell MT" pitchFamily="18" charset="0"/>
                <a:cs typeface="Arial" pitchFamily="34" charset="0"/>
              </a:rPr>
              <a:t>De forma indirecta asesorará a cualquier departamento que lo solicite.</a:t>
            </a:r>
          </a:p>
          <a:p>
            <a:pPr marL="0" lvl="1" indent="355600">
              <a:buNone/>
            </a:pPr>
            <a:r>
              <a:rPr lang="es-ES" sz="1800" b="1" dirty="0" smtClean="0">
                <a:latin typeface="Agency FB" pitchFamily="34" charset="0"/>
                <a:cs typeface="Arial" pitchFamily="34" charset="0"/>
              </a:rPr>
              <a:t>Responsabilidades: </a:t>
            </a:r>
            <a:r>
              <a:rPr lang="es-ES" sz="1600" dirty="0" smtClean="0">
                <a:latin typeface="Bell MT" pitchFamily="18" charset="0"/>
                <a:cs typeface="Arial" pitchFamily="34" charset="0"/>
              </a:rPr>
              <a:t>ESTABLECER LOS TIEMPOS DE TRABAJO GENERAL Y CUMPLIRLOS</a:t>
            </a:r>
          </a:p>
          <a:p>
            <a:pPr marL="0" lvl="1" indent="355600">
              <a:buNone/>
            </a:pPr>
            <a:r>
              <a:rPr lang="es-ES" sz="1800" b="1" dirty="0" smtClean="0">
                <a:latin typeface="Agency FB" pitchFamily="34" charset="0"/>
                <a:cs typeface="Arial" pitchFamily="34" charset="0"/>
              </a:rPr>
              <a:t>Relaciones:</a:t>
            </a:r>
          </a:p>
          <a:p>
            <a:pPr marL="450850" lvl="1" indent="273050"/>
            <a:r>
              <a:rPr lang="es-ES" sz="1600" dirty="0" smtClean="0">
                <a:latin typeface="Bell MT" pitchFamily="18" charset="0"/>
                <a:cs typeface="Arial" pitchFamily="34" charset="0"/>
              </a:rPr>
              <a:t>Internas: Se relaciona directamente con el Jefe de Taller y con la sección de presupuestos; ocasionalmente con la mayoría de empleados.</a:t>
            </a:r>
          </a:p>
          <a:p>
            <a:pPr>
              <a:buNone/>
            </a:pPr>
            <a:endParaRPr lang="es-ES" dirty="0"/>
          </a:p>
        </p:txBody>
      </p:sp>
      <p:sp>
        <p:nvSpPr>
          <p:cNvPr id="4" name="3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Botón de acción: Inicio">
            <a:hlinkClick r:id="" action="ppaction://hlinkshowjump?jump=firstslide" highlightClick="1"/>
          </p:cNvPr>
          <p:cNvSpPr/>
          <p:nvPr/>
        </p:nvSpPr>
        <p:spPr>
          <a:xfrm>
            <a:off x="7786710" y="6215082"/>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14338"/>
            <a:ext cx="9144000" cy="1143000"/>
          </a:xfrm>
        </p:spPr>
        <p:txBody>
          <a:bodyPr>
            <a:noAutofit/>
          </a:bodyPr>
          <a:lstStyle/>
          <a:p>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Descripción Puestos de Trabajo </a:t>
            </a:r>
            <a:r>
              <a:rPr lang="es-ES" sz="4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II</a:t>
            </a:r>
            <a:endParaRPr lang="es-ES" sz="4200" dirty="0">
              <a:latin typeface="Times New Roman" pitchFamily="18" charset="0"/>
              <a:cs typeface="Times New Roman" pitchFamily="18" charset="0"/>
            </a:endParaRPr>
          </a:p>
        </p:txBody>
      </p:sp>
      <p:sp>
        <p:nvSpPr>
          <p:cNvPr id="3" name="2 Marcador de contenido"/>
          <p:cNvSpPr>
            <a:spLocks noGrp="1"/>
          </p:cNvSpPr>
          <p:nvPr>
            <p:ph idx="1"/>
          </p:nvPr>
        </p:nvSpPr>
        <p:spPr>
          <a:xfrm>
            <a:off x="500034" y="1071546"/>
            <a:ext cx="8229600" cy="5072098"/>
          </a:xfrm>
        </p:spPr>
        <p:txBody>
          <a:bodyPr>
            <a:noAutofit/>
          </a:bodyPr>
          <a:lstStyle/>
          <a:p>
            <a:r>
              <a:rPr lang="es-ES" sz="1800" b="1" dirty="0" smtClean="0">
                <a:latin typeface="Agency FB" pitchFamily="34" charset="0"/>
                <a:cs typeface="Times New Roman" pitchFamily="18" charset="0"/>
              </a:rPr>
              <a:t>Título del Puesto: </a:t>
            </a:r>
            <a:r>
              <a:rPr lang="es-ES" sz="1600" dirty="0" smtClean="0">
                <a:latin typeface="Bell MT" pitchFamily="18" charset="0"/>
                <a:cs typeface="Times New Roman" pitchFamily="18" charset="0"/>
              </a:rPr>
              <a:t>Jefe de Taller</a:t>
            </a:r>
          </a:p>
          <a:p>
            <a:r>
              <a:rPr lang="es-ES" sz="1800" b="1" dirty="0" smtClean="0">
                <a:latin typeface="Agency FB" pitchFamily="34" charset="0"/>
                <a:cs typeface="Times New Roman" pitchFamily="18" charset="0"/>
              </a:rPr>
              <a:t>Responsabilidad ante: </a:t>
            </a:r>
            <a:r>
              <a:rPr lang="es-ES" sz="1600" dirty="0" smtClean="0">
                <a:latin typeface="Bell MT" pitchFamily="18" charset="0"/>
                <a:cs typeface="Times New Roman" pitchFamily="18" charset="0"/>
              </a:rPr>
              <a:t>Depende directamente del Jefe de Producción.</a:t>
            </a:r>
          </a:p>
          <a:p>
            <a:r>
              <a:rPr lang="es-ES" sz="1800" b="1" dirty="0" smtClean="0">
                <a:latin typeface="Agency FB" pitchFamily="34" charset="0"/>
                <a:cs typeface="Times New Roman" pitchFamily="18" charset="0"/>
              </a:rPr>
              <a:t>Unidades directamente subordinadas: </a:t>
            </a:r>
            <a:r>
              <a:rPr lang="es-ES" sz="1600" dirty="0" smtClean="0">
                <a:latin typeface="Bell MT" pitchFamily="18" charset="0"/>
                <a:cs typeface="Times New Roman" pitchFamily="18" charset="0"/>
              </a:rPr>
              <a:t>Jefe de Impresión, Operarios de Impresión y Operarios de Postimpresión.</a:t>
            </a:r>
          </a:p>
          <a:p>
            <a:r>
              <a:rPr lang="es-ES" sz="1800" b="1" dirty="0" smtClean="0">
                <a:latin typeface="Agency FB" pitchFamily="34" charset="0"/>
                <a:cs typeface="Times New Roman" pitchFamily="18" charset="0"/>
              </a:rPr>
              <a:t>Función Básica: </a:t>
            </a:r>
            <a:r>
              <a:rPr lang="es-ES" sz="1600" dirty="0" smtClean="0">
                <a:latin typeface="Bell MT" pitchFamily="18" charset="0"/>
                <a:cs typeface="Times New Roman" pitchFamily="18" charset="0"/>
              </a:rPr>
              <a:t>Controlar el correcto funcionamiento de la cadena productiva evitando algún incumplimiento en los plazos de entrega previstos.</a:t>
            </a:r>
          </a:p>
          <a:p>
            <a:r>
              <a:rPr lang="es-ES" sz="1800" b="1" dirty="0" smtClean="0">
                <a:latin typeface="Agency FB" pitchFamily="34" charset="0"/>
                <a:cs typeface="Times New Roman" pitchFamily="18" charset="0"/>
              </a:rPr>
              <a:t>Funciones Específicas:</a:t>
            </a:r>
          </a:p>
          <a:p>
            <a:pPr lvl="1"/>
            <a:r>
              <a:rPr lang="es-ES" sz="1600" dirty="0" smtClean="0">
                <a:latin typeface="Bell MT" pitchFamily="18" charset="0"/>
                <a:cs typeface="Times New Roman" pitchFamily="18" charset="0"/>
              </a:rPr>
              <a:t>Revisará y corregirá los sucesivos controles de calidad</a:t>
            </a:r>
          </a:p>
          <a:p>
            <a:pPr lvl="1"/>
            <a:r>
              <a:rPr lang="es-ES" sz="1600" dirty="0" smtClean="0">
                <a:latin typeface="Bell MT" pitchFamily="18" charset="0"/>
                <a:cs typeface="Times New Roman" pitchFamily="18" charset="0"/>
              </a:rPr>
              <a:t>Formará grupos de trabajo cuando se requieran y velará por su adecuado funcionamiento.</a:t>
            </a:r>
          </a:p>
          <a:p>
            <a:pPr lvl="1"/>
            <a:r>
              <a:rPr lang="es-ES" sz="1600" dirty="0" smtClean="0">
                <a:latin typeface="Bell MT" pitchFamily="18" charset="0"/>
                <a:cs typeface="Times New Roman" pitchFamily="18" charset="0"/>
              </a:rPr>
              <a:t>Transmitirá de forma diligente las informaciones pertinentes entre directivos y personal operativo.</a:t>
            </a:r>
          </a:p>
          <a:p>
            <a:pPr marL="0" lvl="1" indent="355600">
              <a:buNone/>
            </a:pPr>
            <a:r>
              <a:rPr lang="es-ES" sz="1800" b="1" dirty="0" smtClean="0">
                <a:latin typeface="Agency FB" pitchFamily="34" charset="0"/>
                <a:cs typeface="Times New Roman" pitchFamily="18" charset="0"/>
              </a:rPr>
              <a:t>Responsabilidades: </a:t>
            </a:r>
            <a:r>
              <a:rPr lang="es-ES" sz="1600" dirty="0" smtClean="0">
                <a:latin typeface="Bell MT" pitchFamily="18" charset="0"/>
                <a:cs typeface="Times New Roman" pitchFamily="18" charset="0"/>
              </a:rPr>
              <a:t>CUMPLIR LOS TIEMPOS ESTABLECIDOS</a:t>
            </a:r>
          </a:p>
          <a:p>
            <a:pPr marL="0" lvl="1" indent="355600">
              <a:buNone/>
            </a:pPr>
            <a:r>
              <a:rPr lang="es-ES" sz="1800" b="1" dirty="0" smtClean="0">
                <a:latin typeface="Agency FB" pitchFamily="34" charset="0"/>
                <a:cs typeface="Times New Roman" pitchFamily="18" charset="0"/>
              </a:rPr>
              <a:t>Relaciones:</a:t>
            </a:r>
          </a:p>
          <a:p>
            <a:pPr marL="450850" lvl="1" indent="273050"/>
            <a:r>
              <a:rPr lang="es-ES" sz="1600" dirty="0" smtClean="0">
                <a:latin typeface="Bell MT" pitchFamily="18" charset="0"/>
                <a:cs typeface="Times New Roman" pitchFamily="18" charset="0"/>
              </a:rPr>
              <a:t>Internas: Se relaciona con el Jefe de Producción , con el personal operativo de Impresión y Postimpresión, y con el Jefe de Preimpresión.</a:t>
            </a:r>
          </a:p>
          <a:p>
            <a:pPr marL="450850" lvl="1" indent="273050"/>
            <a:r>
              <a:rPr lang="es-ES" sz="1600" dirty="0" smtClean="0">
                <a:latin typeface="Bell MT" pitchFamily="18" charset="0"/>
                <a:cs typeface="Times New Roman" pitchFamily="18" charset="0"/>
              </a:rPr>
              <a:t>Externas: Se relaciona con los diversos proveedores de material y servicios.</a:t>
            </a:r>
          </a:p>
        </p:txBody>
      </p:sp>
      <p:sp>
        <p:nvSpPr>
          <p:cNvPr id="4" name="3 Botón de acción: Volver">
            <a:hlinkClick r:id="rId2" action="ppaction://hlinksldjump" highlightClick="1"/>
          </p:cNvPr>
          <p:cNvSpPr/>
          <p:nvPr/>
        </p:nvSpPr>
        <p:spPr>
          <a:xfrm>
            <a:off x="7786710" y="5857892"/>
            <a:ext cx="857256" cy="285752"/>
          </a:xfrm>
          <a:prstGeom prst="actionButtonRetur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Inicio">
            <a:hlinkClick r:id="" action="ppaction://hlinkshowjump?jump=firstslide" highlightClick="1"/>
          </p:cNvPr>
          <p:cNvSpPr/>
          <p:nvPr/>
        </p:nvSpPr>
        <p:spPr>
          <a:xfrm>
            <a:off x="7786710" y="6215082"/>
            <a:ext cx="857256" cy="285752"/>
          </a:xfrm>
          <a:prstGeom prst="actionButtonHom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1453</TotalTime>
  <Words>3264</Words>
  <Application>Microsoft Office PowerPoint</Application>
  <PresentationFormat>Presentación en pantalla (4:3)</PresentationFormat>
  <Paragraphs>351</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Diapositiva 1</vt:lpstr>
      <vt:lpstr>Diapositiva 2</vt:lpstr>
      <vt:lpstr>Diapositiva 3</vt:lpstr>
      <vt:lpstr>Diapositiva 4</vt:lpstr>
      <vt:lpstr>Diapositiva 5</vt:lpstr>
      <vt:lpstr>Misión, Visión y Objetivos</vt:lpstr>
      <vt:lpstr>Diapositiva 7</vt:lpstr>
      <vt:lpstr>Descripción Puestos de Trabajo I</vt:lpstr>
      <vt:lpstr>Descripción Puestos de Trabajo II</vt:lpstr>
      <vt:lpstr>Descripción Puestos de Trabajo III</vt:lpstr>
      <vt:lpstr>Diapositiva 11</vt:lpstr>
      <vt:lpstr>Diapositiva 12</vt:lpstr>
      <vt:lpstr>Diapositiva 13</vt:lpstr>
      <vt:lpstr>Diapositiva 14</vt:lpstr>
      <vt:lpstr>Mapa de Procesos</vt:lpstr>
      <vt:lpstr>Diseño de la Estructura a Nivel de Puestos</vt:lpstr>
      <vt:lpstr>Especificaciones de Puestos</vt:lpstr>
      <vt:lpstr>análisis del Entorno</vt:lpstr>
      <vt:lpstr>Macroentorno</vt:lpstr>
      <vt:lpstr>Microentorno</vt:lpstr>
      <vt:lpstr>Dimensiones del Entorno</vt:lpstr>
      <vt:lpstr>Análisis de la Cultura I</vt:lpstr>
      <vt:lpstr>Análisis de la Cultura II</vt:lpstr>
      <vt:lpstr>análisis del sistema técnico</vt:lpstr>
      <vt:lpstr>análisis de la estrategia</vt:lpstr>
      <vt:lpstr>Análisis de las Decisiones Estratégicas I</vt:lpstr>
      <vt:lpstr>Diapositiva 27</vt:lpstr>
      <vt:lpstr>Arquitectura Organizativa I</vt:lpstr>
      <vt:lpstr>Arquitectura Organizativa II</vt:lpstr>
      <vt:lpstr>Arquitectura Organizativa III</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IMPRENTA LUQUE S.L.</dc:title>
  <cp:lastModifiedBy> </cp:lastModifiedBy>
  <cp:revision>383</cp:revision>
  <dcterms:modified xsi:type="dcterms:W3CDTF">2009-05-31T17:08:47Z</dcterms:modified>
</cp:coreProperties>
</file>